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6"/>
  </p:notesMasterIdLst>
  <p:sldIdLst>
    <p:sldId id="392" r:id="rId2"/>
    <p:sldId id="390" r:id="rId3"/>
    <p:sldId id="388" r:id="rId4"/>
    <p:sldId id="391" r:id="rId5"/>
    <p:sldId id="399" r:id="rId6"/>
    <p:sldId id="398" r:id="rId7"/>
    <p:sldId id="393" r:id="rId8"/>
    <p:sldId id="400" r:id="rId9"/>
    <p:sldId id="397" r:id="rId10"/>
    <p:sldId id="401" r:id="rId11"/>
    <p:sldId id="394" r:id="rId12"/>
    <p:sldId id="389" r:id="rId13"/>
    <p:sldId id="402" r:id="rId14"/>
    <p:sldId id="405" r:id="rId15"/>
    <p:sldId id="404" r:id="rId16"/>
    <p:sldId id="407" r:id="rId17"/>
    <p:sldId id="403" r:id="rId18"/>
    <p:sldId id="408" r:id="rId19"/>
    <p:sldId id="406" r:id="rId20"/>
    <p:sldId id="411" r:id="rId21"/>
    <p:sldId id="409" r:id="rId22"/>
    <p:sldId id="410" r:id="rId23"/>
    <p:sldId id="396" r:id="rId24"/>
    <p:sldId id="291" r:id="rId25"/>
    <p:sldId id="349" r:id="rId26"/>
    <p:sldId id="351" r:id="rId27"/>
    <p:sldId id="358" r:id="rId28"/>
    <p:sldId id="342" r:id="rId29"/>
    <p:sldId id="324" r:id="rId30"/>
    <p:sldId id="359" r:id="rId31"/>
    <p:sldId id="306" r:id="rId32"/>
    <p:sldId id="361" r:id="rId33"/>
    <p:sldId id="362" r:id="rId34"/>
    <p:sldId id="364" r:id="rId35"/>
    <p:sldId id="412" r:id="rId36"/>
    <p:sldId id="365" r:id="rId37"/>
    <p:sldId id="366" r:id="rId38"/>
    <p:sldId id="367" r:id="rId39"/>
    <p:sldId id="371" r:id="rId40"/>
    <p:sldId id="372" r:id="rId41"/>
    <p:sldId id="374" r:id="rId42"/>
    <p:sldId id="375" r:id="rId43"/>
    <p:sldId id="376" r:id="rId44"/>
    <p:sldId id="377" r:id="rId45"/>
    <p:sldId id="339" r:id="rId46"/>
    <p:sldId id="360" r:id="rId47"/>
    <p:sldId id="380" r:id="rId48"/>
    <p:sldId id="379" r:id="rId49"/>
    <p:sldId id="381" r:id="rId50"/>
    <p:sldId id="341" r:id="rId51"/>
    <p:sldId id="327" r:id="rId52"/>
    <p:sldId id="314" r:id="rId53"/>
    <p:sldId id="316" r:id="rId54"/>
    <p:sldId id="313" r:id="rId55"/>
    <p:sldId id="415" r:id="rId56"/>
    <p:sldId id="416" r:id="rId57"/>
    <p:sldId id="423" r:id="rId58"/>
    <p:sldId id="417" r:id="rId59"/>
    <p:sldId id="418" r:id="rId60"/>
    <p:sldId id="419" r:id="rId61"/>
    <p:sldId id="420" r:id="rId62"/>
    <p:sldId id="421" r:id="rId63"/>
    <p:sldId id="422" r:id="rId64"/>
    <p:sldId id="330" r:id="rId6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0E82"/>
    <a:srgbClr val="3E2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25" autoAdjust="0"/>
    <p:restoredTop sz="86789" autoAdjust="0"/>
  </p:normalViewPr>
  <p:slideViewPr>
    <p:cSldViewPr>
      <p:cViewPr varScale="1">
        <p:scale>
          <a:sx n="81" d="100"/>
          <a:sy n="81" d="100"/>
        </p:scale>
        <p:origin x="-1616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00"/>
    </p:cViewPr>
  </p:sorterViewPr>
  <p:notesViewPr>
    <p:cSldViewPr>
      <p:cViewPr varScale="1">
        <p:scale>
          <a:sx n="55" d="100"/>
          <a:sy n="55" d="100"/>
        </p:scale>
        <p:origin x="-28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C89F8-8F05-421B-A830-F5CA4455E82E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BB97B-66D2-4E43-B223-0885C6DFFA90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45221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24</a:t>
            </a:fld>
            <a:endParaRPr lang="es-MX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dirty="0" smtClean="0">
                <a:ea typeface="Batang"/>
                <a:cs typeface="Times New Roman"/>
              </a:rPr>
              <a:t>Todas las casas tienen algo en común, el polvo.  No importa que tanto cepillemos, o que tan limpios somos, no nos escapamos de esas partículas microscópicas. </a:t>
            </a: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Los siguientes datos son de Estados Unidos…..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Caen 43 millones de toneladas de polvo sobre Estados unidos cada año.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31 millones de estos son naturales y 12 millones son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sinteticos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.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n-US" sz="1200" dirty="0" smtClean="0">
                <a:latin typeface="+mn-lt"/>
                <a:ea typeface="Batang"/>
                <a:cs typeface="Times New Roman"/>
              </a:rPr>
              <a:t>40 </a:t>
            </a:r>
            <a:r>
              <a:rPr lang="en-US" sz="1200" dirty="0" err="1" smtClean="0">
                <a:latin typeface="+mn-lt"/>
                <a:ea typeface="Batang"/>
                <a:cs typeface="Times New Roman"/>
              </a:rPr>
              <a:t>millones</a:t>
            </a:r>
            <a:r>
              <a:rPr lang="en-US" sz="1200" dirty="0" smtClean="0">
                <a:latin typeface="+mn-lt"/>
                <a:ea typeface="Batang"/>
                <a:cs typeface="Times New Roman"/>
              </a:rPr>
              <a:t> son de </a:t>
            </a:r>
            <a:r>
              <a:rPr lang="en-US" sz="1200" dirty="0" err="1" smtClean="0">
                <a:latin typeface="+mn-lt"/>
                <a:ea typeface="Batang"/>
                <a:cs typeface="Times New Roman"/>
              </a:rPr>
              <a:t>las</a:t>
            </a:r>
            <a:r>
              <a:rPr lang="en-US" sz="1200" dirty="0" smtClean="0">
                <a:latin typeface="+mn-lt"/>
                <a:ea typeface="Batang"/>
                <a:cs typeface="Times New Roman"/>
              </a:rPr>
              <a:t> </a:t>
            </a:r>
            <a:r>
              <a:rPr lang="en-US" sz="1200" dirty="0" err="1" smtClean="0">
                <a:latin typeface="+mn-lt"/>
                <a:ea typeface="Batang"/>
                <a:cs typeface="Times New Roman"/>
              </a:rPr>
              <a:t>casas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1200" dirty="0" smtClean="0">
                <a:latin typeface="+mn-lt"/>
                <a:ea typeface="Batang"/>
                <a:cs typeface="Times New Roman"/>
              </a:rPr>
              <a:t> 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Una parte del polvo consiste de materiales naturales como piel, pelo, polen, hongo,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liquenes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, madera, fibras naturales, material vegetal, partes de insectos y fibras de papel.  Nuestro sistema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inmunologico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ha estado lidiando con estas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particulas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por miles de años y estamos adaptados y no representan un peligro para nosotros. 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 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Pero el polvo moderno esta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contiminado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con una gran variedad de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toxicos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.  Es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comun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encontrar una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combinacion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de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hoyin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, pesticidas, hidrocarburos,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quimicos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sinteticos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, retardadores del fuego, pintura,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metals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pesados y otras toxinas.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b="1" dirty="0" smtClean="0">
                <a:latin typeface="+mn-lt"/>
                <a:ea typeface="Times New Roman"/>
                <a:cs typeface="Times New Roman"/>
              </a:rPr>
              <a:t> 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Times New Roman"/>
                <a:cs typeface="Times New Roman"/>
              </a:rPr>
              <a:t>Las formulas caseras tradicionales para limpieza de muebles son grasosas porque son a base de aceites con pocas gotas de vinagre.  Si la madera no es rustica, queda la superficie demasiado aceitosa.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dirty="0" smtClean="0">
              <a:ea typeface="Calibri"/>
              <a:cs typeface="Times New Roman"/>
            </a:endParaRP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53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dirty="0" smtClean="0">
                <a:solidFill>
                  <a:srgbClr val="5A390E"/>
                </a:solidFill>
              </a:rPr>
              <a:t>Muchos de los limpiadores comerciales están basados en conocimientos antiguos, solo que usan ingredientes sintéticos en lugar de naturales 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27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52053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28</a:t>
            </a:fld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Calibri"/>
                <a:cs typeface="Times New Roman"/>
              </a:rPr>
              <a:t>Con cinco ingredientes básicos: Bicarbonato de sodio, carbonato de sodio, jabón liquido o detergente, vinagre blanco y aceite esencial antiséptico puedes limpiar toda tu casa. </a:t>
            </a: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ＭＳ 明朝"/>
                <a:cs typeface="Times New Roman"/>
              </a:rPr>
              <a:t> </a:t>
            </a:r>
            <a:endParaRPr lang="es-MX" sz="1200" dirty="0" smtClean="0">
              <a:latin typeface="Cambria"/>
              <a:ea typeface="ＭＳ 明朝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ＭＳ 明朝"/>
                <a:cs typeface="Times New Roman"/>
              </a:rPr>
              <a:t>Antes de la revolución química del siglo 20, nuestros abuelos usaban materiales naturales para sus casas.  Jabones vegetales, Vinagres que cortaban la grasa, abrasivos como carbonato de calcio y bicarbonato de calcio, aceites de cítricos para quitar el olor y la mugre, aceites esenciales para limpiar las superficies de las casas.  </a:t>
            </a:r>
            <a:endParaRPr lang="es-MX" sz="1200" dirty="0" smtClean="0">
              <a:latin typeface="Cambria"/>
              <a:ea typeface="ＭＳ 明朝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ＭＳ 明朝"/>
                <a:cs typeface="Times New Roman"/>
              </a:rPr>
              <a:t> </a:t>
            </a:r>
            <a:endParaRPr lang="es-MX" sz="1200" dirty="0" smtClean="0">
              <a:latin typeface="Cambria"/>
              <a:ea typeface="ＭＳ 明朝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ＭＳ 明朝"/>
                <a:cs typeface="Times New Roman"/>
              </a:rPr>
              <a:t>Estas substancias funcionaban perfecto y eran completamente no-toxicas.  Por esta razón muchas personas están redescubriendo el arte y la ciencia de hacer sus productos de limpieza y crear un ambiente sano para sus casas.   </a:t>
            </a:r>
            <a:endParaRPr lang="es-MX" sz="1200" dirty="0" smtClean="0">
              <a:latin typeface="Cambria"/>
              <a:ea typeface="ＭＳ 明朝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ＭＳ 明朝"/>
                <a:cs typeface="Times New Roman"/>
              </a:rPr>
              <a:t> </a:t>
            </a:r>
            <a:endParaRPr lang="es-MX" sz="1200" dirty="0" smtClean="0">
              <a:latin typeface="Cambria"/>
              <a:ea typeface="ＭＳ 明朝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ＭＳ 明朝"/>
                <a:cs typeface="Times New Roman"/>
              </a:rPr>
              <a:t>Hay que tomar en cuenta que aunque estos ingredientes son naturales, limpian porque son poderosos. Los compuestos que contienen,  aunque naturales y biodegradables, son químicamente activos y deben de usarse con cuidado.  Algunos aceites son irritantes y  algunos no pueden ser para uso</a:t>
            </a:r>
            <a:r>
              <a:rPr lang="es-MX" sz="1200" dirty="0" smtClean="0">
                <a:solidFill>
                  <a:srgbClr val="3366FF"/>
                </a:solidFill>
                <a:latin typeface="Cambria"/>
                <a:ea typeface="ＭＳ 明朝"/>
                <a:cs typeface="Times New Roman"/>
              </a:rPr>
              <a:t> </a:t>
            </a:r>
            <a:r>
              <a:rPr lang="es-MX" sz="1200" dirty="0" smtClean="0">
                <a:latin typeface="+mn-lt"/>
                <a:ea typeface="ＭＳ 明朝"/>
                <a:cs typeface="Times New Roman"/>
              </a:rPr>
              <a:t>personal.</a:t>
            </a:r>
            <a:r>
              <a:rPr lang="es-MX" sz="1200" dirty="0" smtClean="0">
                <a:solidFill>
                  <a:srgbClr val="3366FF"/>
                </a:solidFill>
                <a:latin typeface="Cambria"/>
                <a:ea typeface="ＭＳ 明朝"/>
                <a:cs typeface="Times New Roman"/>
              </a:rPr>
              <a:t>  </a:t>
            </a:r>
            <a:endParaRPr lang="es-MX" sz="1200" dirty="0" smtClean="0">
              <a:latin typeface="Cambria"/>
              <a:ea typeface="ＭＳ 明朝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Calibri"/>
                <a:cs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Calibri"/>
                <a:cs typeface="Times New Roman"/>
              </a:rPr>
              <a:t>Con ellos puedes eliminar el uso de ingredientes tóxicos</a:t>
            </a: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31</a:t>
            </a:fld>
            <a:endParaRPr lang="es-MX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dirty="0" smtClean="0">
                <a:ea typeface="Calibri"/>
                <a:cs typeface="Times New Roman"/>
              </a:rPr>
              <a:t>Es un acido producto de la fermentación del alcohol, como la de vino y manzana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34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64013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dirty="0" smtClean="0">
                <a:ea typeface="Calibri"/>
                <a:cs typeface="Times New Roman"/>
              </a:rPr>
              <a:t>Es un acido producto de la fermentación del alcohol, como la de vino y manzana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35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64013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dirty="0" smtClean="0">
              <a:ea typeface="Calibri"/>
              <a:cs typeface="Times New Roman"/>
            </a:endParaRP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50</a:t>
            </a:fld>
            <a:endParaRPr lang="es-MX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900" baseline="0" dirty="0" smtClean="0">
                <a:ea typeface="Batang"/>
                <a:cs typeface="Times New Roman"/>
              </a:rPr>
              <a:t>Todas las casas tienen algo en común, el polvo.  No importa que tanto cepillemos, o que tan limpios somos, no nos escapamos de esas partículas microscópicas. </a:t>
            </a:r>
          </a:p>
          <a:p>
            <a:pPr>
              <a:spcAft>
                <a:spcPts val="0"/>
              </a:spcAft>
            </a:pP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Los siguientes datos son de Estados Unidos…..  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Caen 43 millones de toneladas de polvo sobre Estados unidos cada año.  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31 millones de estos son naturales y 12 millones son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sinteticos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. 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n-US" sz="900" baseline="0" dirty="0" smtClean="0">
                <a:latin typeface="+mn-lt"/>
                <a:ea typeface="Batang"/>
                <a:cs typeface="Times New Roman"/>
              </a:rPr>
              <a:t>40 </a:t>
            </a:r>
            <a:r>
              <a:rPr lang="en-US" sz="900" baseline="0" dirty="0" err="1" smtClean="0">
                <a:latin typeface="+mn-lt"/>
                <a:ea typeface="Batang"/>
                <a:cs typeface="Times New Roman"/>
              </a:rPr>
              <a:t>millones</a:t>
            </a:r>
            <a:r>
              <a:rPr lang="en-US" sz="900" baseline="0" dirty="0" smtClean="0">
                <a:latin typeface="+mn-lt"/>
                <a:ea typeface="Batang"/>
                <a:cs typeface="Times New Roman"/>
              </a:rPr>
              <a:t> son de </a:t>
            </a:r>
            <a:r>
              <a:rPr lang="en-US" sz="900" baseline="0" dirty="0" err="1" smtClean="0">
                <a:latin typeface="+mn-lt"/>
                <a:ea typeface="Batang"/>
                <a:cs typeface="Times New Roman"/>
              </a:rPr>
              <a:t>las</a:t>
            </a:r>
            <a:r>
              <a:rPr lang="en-US" sz="900" baseline="0" dirty="0" smtClean="0">
                <a:latin typeface="+mn-lt"/>
                <a:ea typeface="Batang"/>
                <a:cs typeface="Times New Roman"/>
              </a:rPr>
              <a:t> </a:t>
            </a:r>
            <a:r>
              <a:rPr lang="en-US" sz="900" baseline="0" dirty="0" err="1" smtClean="0">
                <a:latin typeface="+mn-lt"/>
                <a:ea typeface="Batang"/>
                <a:cs typeface="Times New Roman"/>
              </a:rPr>
              <a:t>casas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900" baseline="0" dirty="0" smtClean="0">
                <a:latin typeface="+mn-lt"/>
                <a:ea typeface="Batang"/>
                <a:cs typeface="Times New Roman"/>
              </a:rPr>
              <a:t> 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Una parte del polvo consiste de materiales naturales como piel, pelo, polen, hongo,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liquenes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, madera, fibras naturales, material vegetal, partes de insectos y fibras de papel.  Nuestro sistema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inmunologico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 ha estado lidiando con estas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particulas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 por miles de años y estamos adaptados y no representan un peligro para nosotros.   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 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Pero el polvo moderno esta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contiminado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 con una gran variedad de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toxicos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.  Es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comun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 encontrar una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combinacion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 de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hoyin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, pesticidas, hidrocarburos,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quimicos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sinteticos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, retardadores del fuego, pintura, </a:t>
            </a:r>
            <a:r>
              <a:rPr lang="es-MX" sz="900" baseline="0" dirty="0" err="1" smtClean="0">
                <a:latin typeface="+mn-lt"/>
                <a:ea typeface="Batang"/>
                <a:cs typeface="Times New Roman"/>
              </a:rPr>
              <a:t>metals</a:t>
            </a:r>
            <a:r>
              <a:rPr lang="es-MX" sz="900" baseline="0" dirty="0" smtClean="0">
                <a:latin typeface="+mn-lt"/>
                <a:ea typeface="Batang"/>
                <a:cs typeface="Times New Roman"/>
              </a:rPr>
              <a:t> pesados y otras toxinas.  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900" b="1" baseline="0" dirty="0" smtClean="0">
                <a:latin typeface="+mn-lt"/>
                <a:ea typeface="Times New Roman"/>
                <a:cs typeface="Times New Roman"/>
              </a:rPr>
              <a:t> 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900" baseline="0" dirty="0" smtClean="0">
                <a:latin typeface="+mn-lt"/>
                <a:ea typeface="Times New Roman"/>
                <a:cs typeface="Times New Roman"/>
              </a:rPr>
              <a:t>Las formulas caseras tradicionales para limpieza de muebles son grasosas porque son a base de aceites con pocas gotas de vinagre.  Si la madera no es rustica, queda la superficie demasiado aceitosa.  </a:t>
            </a:r>
            <a:endParaRPr lang="es-MX" sz="900" baseline="0" dirty="0" smtClean="0">
              <a:latin typeface="+mn-lt"/>
              <a:ea typeface="Calibri"/>
              <a:cs typeface="Times New Roman"/>
            </a:endParaRP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51</a:t>
            </a:fld>
            <a:endParaRPr lang="es-MX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dirty="0" smtClean="0">
                <a:ea typeface="Batang"/>
                <a:cs typeface="Times New Roman"/>
              </a:rPr>
              <a:t>Todas las casas tienen algo en común, el polvo.  No importa que tanto cepillemos, o que tan limpios somos, no nos escapamos de esas partículas microscópicas. </a:t>
            </a: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Los siguientes datos son de Estados Unidos…..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Caen 43 millones de toneladas de polvo sobre Estados unidos cada año.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31 millones de estos son naturales y 12 millones son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sinteticos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.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n-US" sz="1200" dirty="0" smtClean="0">
                <a:latin typeface="+mn-lt"/>
                <a:ea typeface="Batang"/>
                <a:cs typeface="Times New Roman"/>
              </a:rPr>
              <a:t>40 </a:t>
            </a:r>
            <a:r>
              <a:rPr lang="en-US" sz="1200" dirty="0" err="1" smtClean="0">
                <a:latin typeface="+mn-lt"/>
                <a:ea typeface="Batang"/>
                <a:cs typeface="Times New Roman"/>
              </a:rPr>
              <a:t>millones</a:t>
            </a:r>
            <a:r>
              <a:rPr lang="en-US" sz="1200" dirty="0" smtClean="0">
                <a:latin typeface="+mn-lt"/>
                <a:ea typeface="Batang"/>
                <a:cs typeface="Times New Roman"/>
              </a:rPr>
              <a:t> son de </a:t>
            </a:r>
            <a:r>
              <a:rPr lang="en-US" sz="1200" dirty="0" err="1" smtClean="0">
                <a:latin typeface="+mn-lt"/>
                <a:ea typeface="Batang"/>
                <a:cs typeface="Times New Roman"/>
              </a:rPr>
              <a:t>las</a:t>
            </a:r>
            <a:r>
              <a:rPr lang="en-US" sz="1200" dirty="0" smtClean="0">
                <a:latin typeface="+mn-lt"/>
                <a:ea typeface="Batang"/>
                <a:cs typeface="Times New Roman"/>
              </a:rPr>
              <a:t> </a:t>
            </a:r>
            <a:r>
              <a:rPr lang="en-US" sz="1200" dirty="0" err="1" smtClean="0">
                <a:latin typeface="+mn-lt"/>
                <a:ea typeface="Batang"/>
                <a:cs typeface="Times New Roman"/>
              </a:rPr>
              <a:t>casas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1200" dirty="0" smtClean="0">
                <a:latin typeface="+mn-lt"/>
                <a:ea typeface="Batang"/>
                <a:cs typeface="Times New Roman"/>
              </a:rPr>
              <a:t> 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Una parte del polvo consiste de materiales naturales como piel, pelo, polen, hongo,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liquenes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, madera, fibras naturales, material vegetal, partes de insectos y fibras de papel.  Nuestro sistema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inmunologico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ha estado lidiando con estas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particulas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por miles de años y estamos adaptados y no representan un peligro para nosotros. 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 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Batang"/>
                <a:cs typeface="Times New Roman"/>
              </a:rPr>
              <a:t>Pero el polvo moderno esta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contiminado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con una gran variedad de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toxicos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.  Es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comun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encontrar una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combinacion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de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hoyin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, pesticidas, hidrocarburos,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quimicos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sinteticos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, retardadores del fuego, pintura, </a:t>
            </a:r>
            <a:r>
              <a:rPr lang="es-MX" sz="1200" dirty="0" err="1" smtClean="0">
                <a:latin typeface="+mn-lt"/>
                <a:ea typeface="Batang"/>
                <a:cs typeface="Times New Roman"/>
              </a:rPr>
              <a:t>metals</a:t>
            </a:r>
            <a:r>
              <a:rPr lang="es-MX" sz="1200" dirty="0" smtClean="0">
                <a:latin typeface="+mn-lt"/>
                <a:ea typeface="Batang"/>
                <a:cs typeface="Times New Roman"/>
              </a:rPr>
              <a:t> pesados y otras toxinas.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b="1" dirty="0" smtClean="0">
                <a:latin typeface="+mn-lt"/>
                <a:ea typeface="Times New Roman"/>
                <a:cs typeface="Times New Roman"/>
              </a:rPr>
              <a:t> 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sz="1200" dirty="0" smtClean="0">
                <a:latin typeface="+mn-lt"/>
                <a:ea typeface="Times New Roman"/>
                <a:cs typeface="Times New Roman"/>
              </a:rPr>
              <a:t>Las formulas caseras tradicionales para limpieza de muebles son grasosas porque son a base de aceites con pocas gotas de vinagre.  Si la madera no es rustica, queda la superficie demasiado aceitosa.  </a:t>
            </a:r>
            <a:endParaRPr lang="es-MX" sz="1200" dirty="0" smtClean="0">
              <a:latin typeface="+mn-lt"/>
              <a:ea typeface="Calibri"/>
              <a:cs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dirty="0" smtClean="0">
              <a:ea typeface="Calibri"/>
              <a:cs typeface="Times New Roman"/>
            </a:endParaRP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BB97B-66D2-4E43-B223-0885C6DFFA90}" type="slidenum">
              <a:rPr lang="es-MX" smtClean="0"/>
              <a:pPr/>
              <a:t>52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yooania-sol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00480">
            <a:off x="16797" y="826944"/>
            <a:ext cx="3885625" cy="1913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5E422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ED8F0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187624" y="2130425"/>
            <a:ext cx="6480720" cy="1470025"/>
          </a:xfrm>
        </p:spPr>
        <p:txBody>
          <a:bodyPr>
            <a:normAutofit/>
          </a:bodyPr>
          <a:lstStyle>
            <a:lvl1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6600"/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</a:pP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4435474"/>
            <a:ext cx="6296744" cy="120332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695363" y="5184774"/>
            <a:ext cx="4135437" cy="14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5E422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ED8F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5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HoratioDLig" pitchFamily="34" charset="0"/>
                <a:cs typeface="Arial" pitchFamily="34" charset="0"/>
              </a:rPr>
              <a:t>Diseño y edición: María Angélica Martínez Medina. E-mail: angemtzm@gmail.com. Febrero, 2013</a:t>
            </a: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utoShape 5"/>
          <p:cNvSpPr>
            <a:spLocks noChangeArrowheads="1"/>
          </p:cNvSpPr>
          <p:nvPr userDrawn="1"/>
        </p:nvSpPr>
        <p:spPr bwMode="auto">
          <a:xfrm>
            <a:off x="179512" y="116632"/>
            <a:ext cx="8712968" cy="6624736"/>
          </a:xfrm>
          <a:prstGeom prst="roundRect">
            <a:avLst>
              <a:gd name="adj" fmla="val 16667"/>
            </a:avLst>
          </a:prstGeom>
          <a:noFill/>
          <a:ln w="31750" algn="in">
            <a:solidFill>
              <a:srgbClr val="FED16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15 Rectángulo"/>
          <p:cNvSpPr/>
          <p:nvPr userDrawn="1"/>
        </p:nvSpPr>
        <p:spPr>
          <a:xfrm>
            <a:off x="539552" y="47667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22 Rectángulo"/>
          <p:cNvSpPr/>
          <p:nvPr userDrawn="1"/>
        </p:nvSpPr>
        <p:spPr>
          <a:xfrm>
            <a:off x="7668344" y="4130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5" name="14 Grupo"/>
          <p:cNvGrpSpPr/>
          <p:nvPr userDrawn="1"/>
        </p:nvGrpSpPr>
        <p:grpSpPr>
          <a:xfrm>
            <a:off x="7346044" y="488949"/>
            <a:ext cx="1436688" cy="4845050"/>
            <a:chOff x="-61875" y="1997074"/>
            <a:chExt cx="1436688" cy="4845050"/>
          </a:xfrm>
        </p:grpSpPr>
        <p:pic>
          <p:nvPicPr>
            <p:cNvPr id="1031" name="Picture 7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25256" flipV="1">
              <a:off x="-41237" y="3524249"/>
              <a:ext cx="1408112" cy="1822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5E422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ED8F0"/>
                    </a:outerShdw>
                  </a:effectLst>
                </a14:hiddenEffects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25256" flipV="1">
              <a:off x="-61875" y="5019674"/>
              <a:ext cx="1408113" cy="1822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5E422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ED8F0"/>
                    </a:outerShdw>
                  </a:effectLst>
                </a14:hiddenEffects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25256" flipV="1">
              <a:off x="-33300" y="1997074"/>
              <a:ext cx="1408113" cy="1820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5E422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ED8F0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23 Grupo"/>
          <p:cNvGrpSpPr/>
          <p:nvPr userDrawn="1"/>
        </p:nvGrpSpPr>
        <p:grpSpPr>
          <a:xfrm>
            <a:off x="7457267" y="1766110"/>
            <a:ext cx="1436688" cy="4845050"/>
            <a:chOff x="-61875" y="1997074"/>
            <a:chExt cx="1436688" cy="4845050"/>
          </a:xfrm>
        </p:grpSpPr>
        <p:pic>
          <p:nvPicPr>
            <p:cNvPr id="25" name="Picture 7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25256" flipV="1">
              <a:off x="-41237" y="3524249"/>
              <a:ext cx="1408112" cy="1822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5E422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ED8F0"/>
                    </a:outerShdw>
                  </a:effectLst>
                </a14:hiddenEffects>
              </a:ext>
            </a:extLst>
          </p:spPr>
        </p:pic>
        <p:pic>
          <p:nvPicPr>
            <p:cNvPr id="2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25256" flipV="1">
              <a:off x="-61875" y="5019674"/>
              <a:ext cx="1408113" cy="1822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5E422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ED8F0"/>
                    </a:outerShdw>
                  </a:effectLst>
                </a14:hiddenEffects>
              </a:ext>
            </a:extLst>
          </p:spPr>
        </p:pic>
        <p:pic>
          <p:nvPicPr>
            <p:cNvPr id="27" name="Picture 9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25256" flipV="1">
              <a:off x="-33300" y="1997074"/>
              <a:ext cx="1408113" cy="1820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5E422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ED8F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42223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99549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29518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1950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66068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26034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3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11997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76514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6813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22780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076122" y="274638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oratioDLig" pitchFamily="34" charset="0"/>
              </a:defRPr>
            </a:lvl1pPr>
          </a:lstStyle>
          <a:p>
            <a:fld id="{5383D803-1DC2-4AA1-ABD4-681DE59E304B}" type="datetimeFigureOut">
              <a:rPr lang="es-MX" smtClean="0"/>
              <a:pPr/>
              <a:t>5/28/14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oratioDLig" pitchFamily="34" charset="0"/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oratioDLig" pitchFamily="34" charset="0"/>
              </a:defRPr>
            </a:lvl1pPr>
          </a:lstStyle>
          <a:p>
            <a:fld id="{B7CA51A9-7876-476B-8790-5A0EC1D11C69}" type="slidenum">
              <a:rPr lang="es-MX" smtClean="0"/>
              <a:pPr/>
              <a:t>‹#›</a:t>
            </a:fld>
            <a:endParaRPr lang="es-MX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31" y="450697"/>
            <a:ext cx="475491" cy="3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5E422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ED8F0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00587"/>
            <a:ext cx="475491" cy="3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5E422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ED8F0"/>
                  </a:outerShdw>
                </a:effectLst>
              </a14:hiddenEffects>
            </a:ext>
          </a:extLst>
        </p:spPr>
      </p:pic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179512" y="116632"/>
            <a:ext cx="8712968" cy="6624736"/>
          </a:xfrm>
          <a:prstGeom prst="roundRect">
            <a:avLst>
              <a:gd name="adj" fmla="val 16667"/>
            </a:avLst>
          </a:prstGeom>
          <a:noFill/>
          <a:ln w="31750" algn="in">
            <a:solidFill>
              <a:srgbClr val="FED16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s-MX">
              <a:latin typeface="HoratioDLi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010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HoratioDBo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HoratioDMed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HoratioDMed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HoratioDMed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HoratioDMed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HoratioDMed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mx/url?sa=i&amp;rct=j&amp;q=jabones+y+detergentes&amp;source=images&amp;cd=&amp;cad=rja&amp;docid=ndQYGajdK64HvM&amp;tbnid=YLa_tBDvHkvQpM:&amp;ved=0CAUQjRw&amp;url=http://morethanchic.blogspot.com/2011/07/diy-detergente-liquido.html&amp;ei=dqo4UbmwNMWH2AXS14HACA&amp;bvm=bv.43287494,d.b2I&amp;psig=AFQjCNGlLNnanhALrZA3MKmEHrbRphjleg&amp;ust=1362754486676046" TargetMode="External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mx/url?sa=i&amp;rct=j&amp;q=limpiando+grasa&amp;source=images&amp;cd=&amp;cad=rja&amp;docid=ZRiBphfe38wtrM&amp;tbnid=-BP-PdbjuOBpLM:&amp;ved=0CAUQjRw&amp;url=http://www.hogartotal.com/2011/06/01/como-limpiar-la-grasa-de-la-cocina&amp;ei=66k4UZWGOcrk2QXViIDYDQ&amp;bvm=bv.43287494,d.b2I&amp;psig=AFQjCNHy5F0uSPl5uBERQTyurEQNVxtFjQ&amp;ust=1362754258546734" TargetMode="External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6" Type="http://schemas.openxmlformats.org/officeDocument/2006/relationships/hyperlink" Target="http://www.google.com.mx/url?sa=i&amp;rct=j&amp;q=liquidos+para+pulir+metal&amp;source=images&amp;cd=&amp;cad=rja&amp;docid=SvjjwJQkP3YDaM&amp;tbnid=Ox5Ifq-1qol3XM:&amp;ved=0CAUQjRw&amp;url=http://www.2spi.es/catalog/supp/pikal-metal-polishes-paste.shtml&amp;ei=qsE4UaPxLsSA2AWGqoGQCQ&amp;psig=AFQjCNFoz23Wzaq1b68l8zY8XX2__dSOXA&amp;ust=1362760432897046" TargetMode="External"/><Relationship Id="rId7" Type="http://schemas.openxmlformats.org/officeDocument/2006/relationships/image" Target="../media/image26.jpeg"/><Relationship Id="rId8" Type="http://schemas.openxmlformats.org/officeDocument/2006/relationships/hyperlink" Target="http://www.google.com.mx/url?sa=i&amp;rct=j&amp;q=fragancias+para+el+hogar&amp;source=images&amp;cd=&amp;cad=rja&amp;docid=UJDVHvo0K21V1M&amp;tbnid=Xoyy-aWoEqVaeM:&amp;ved=0CAUQjRw&amp;url=http://decoracion2.com/buscas-ambientes-relajados-fragancia-de-azahar-a-tu-decoracion/39002/&amp;ei=EsE4Uay-DrC-2AW_h4D4CA&amp;bvm=bv.43287494,d.b2I&amp;psig=AFQjCNHmxkU3gV5D5V2dpy3EO4wKO5lPbg&amp;ust=1362760320867834" TargetMode="External"/><Relationship Id="rId9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mx/url?sa=i&amp;rct=j&amp;q=colorantes+sinteticos&amp;source=images&amp;cd=&amp;cad=rja&amp;docid=1ord_doiSPaYoM&amp;tbnid=yYwjO-VwA6UNYM:&amp;ved=0CAUQjRw&amp;url=http://www.preguntaleasherwin.cl/2011/%C2%BFque-son-los-pigmentos/&amp;ei=U804UZLPHqbF2QX7pIHgAw&amp;bvm=bv.43287494,d.b2I&amp;psig=AFQjCNEMUn_QJvyiiliRmQGDzdcCOUusIw&amp;ust=1362763428669260" TargetMode="External"/><Relationship Id="rId4" Type="http://schemas.openxmlformats.org/officeDocument/2006/relationships/image" Target="../media/image28.jpeg"/><Relationship Id="rId5" Type="http://schemas.openxmlformats.org/officeDocument/2006/relationships/hyperlink" Target="http://www.google.com.mx/url?sa=i&amp;rct=j&amp;q=limpiadores+multiusos&amp;source=images&amp;cd=&amp;cad=rja&amp;docid=deHK_UQyQni4VM&amp;tbnid=xuibyVfE3SzWyM:&amp;ved=0CAUQjRw&amp;url=http://tecnologiasdomesticas.xp3.biz/limpiador_multiusos.htm&amp;ei=o9c4UY7fM_KA2QWo1IDICA&amp;bvm=bv.43287494,d.b2I&amp;psig=AFQjCNGDfPb5RmsUrdWkPfqHCEupyFK-oA&amp;ust=1362766099667065" TargetMode="External"/><Relationship Id="rId6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3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7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oogle.com.mx/url?sa=i&amp;rct=j&amp;q=limpiando+grasa&amp;source=images&amp;cd=&amp;cad=rja&amp;docid=ZRiBphfe38wtrM&amp;tbnid=-BP-PdbjuOBpLM:&amp;ved=0CAUQjRw&amp;url=http://www.hogartotal.com/2011/06/01/como-limpiar-la-grasa-de-la-cocina&amp;ei=66k4UZWGOcrk2QXViIDYDQ&amp;bvm=bv.43287494,d.b2I&amp;psig=AFQjCNHy5F0uSPl5uBERQTyurEQNVxtFjQ&amp;ust=1362754258546734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1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mx/url?sa=i&amp;rct=j&amp;q=oliva&amp;source=images&amp;cd=&amp;cad=rja&amp;docid=h7pGSMTRjbSJlM&amp;tbnid=iWQK660-zhzhrM:&amp;ved=0CAUQjRw&amp;url=http://neytiri31.blogspot.com/2011/11/el-oro-liquidoaceite-de-oliva-y-la.html&amp;ei=lzqOUaPlM4XW9AT07oC4DA&amp;bvm=bv.46340616,d.dmg&amp;psig=AFQjCNGre2V4B1H5l8QHXj_AM5P7X-7Mcw&amp;ust=1368361986449677" TargetMode="External"/><Relationship Id="rId4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4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jpeg"/><Relationship Id="rId3" Type="http://schemas.openxmlformats.org/officeDocument/2006/relationships/image" Target="../media/image56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Relationship Id="rId3" Type="http://schemas.openxmlformats.org/officeDocument/2006/relationships/image" Target="../media/image57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Relationship Id="rId3" Type="http://schemas.openxmlformats.org/officeDocument/2006/relationships/image" Target="../media/image59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Relationship Id="rId3" Type="http://schemas.openxmlformats.org/officeDocument/2006/relationships/image" Target="../media/image60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Relationship Id="rId3" Type="http://schemas.openxmlformats.org/officeDocument/2006/relationships/image" Target="../media/image6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Relationship Id="rId3" Type="http://schemas.openxmlformats.org/officeDocument/2006/relationships/image" Target="../media/image63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Relationship Id="rId3" Type="http://schemas.openxmlformats.org/officeDocument/2006/relationships/image" Target="../media/image64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Relationship Id="rId3" Type="http://schemas.openxmlformats.org/officeDocument/2006/relationships/image" Target="../media/image59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Relationship Id="rId3" Type="http://schemas.openxmlformats.org/officeDocument/2006/relationships/image" Target="../media/image65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g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3429000"/>
            <a:ext cx="816486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TALLER DE LIMPIADORES NATURALES</a:t>
            </a:r>
            <a:endParaRPr lang="en-US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4293096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PARA OFICINA</a:t>
            </a:r>
            <a:endParaRPr lang="en-US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609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1 Título"/>
          <p:cNvSpPr>
            <a:spLocks noGrp="1"/>
          </p:cNvSpPr>
          <p:nvPr/>
        </p:nvSpPr>
        <p:spPr>
          <a:xfrm>
            <a:off x="827584" y="116632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6">
                    <a:lumMod val="50000"/>
                  </a:schemeClr>
                </a:solidFill>
                <a:latin typeface="HoratioDBol" pitchFamily="34" charset="0"/>
                <a:ea typeface="+mj-ea"/>
                <a:cs typeface="+mj-cs"/>
              </a:defRPr>
            </a:lvl1pPr>
          </a:lstStyle>
          <a:p>
            <a:r>
              <a:rPr lang="es-MX" sz="3200" kern="1200" dirty="0" smtClean="0"/>
              <a:t>Científicos – Industria - Gobierno</a:t>
            </a:r>
            <a:endParaRPr lang="es-MX" sz="3200" kern="1200" dirty="0"/>
          </a:p>
        </p:txBody>
      </p:sp>
      <p:sp>
        <p:nvSpPr>
          <p:cNvPr id="5" name="Rectangle 4"/>
          <p:cNvSpPr/>
          <p:nvPr/>
        </p:nvSpPr>
        <p:spPr>
          <a:xfrm>
            <a:off x="179512" y="1268760"/>
            <a:ext cx="727280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s-ES_tradnl" kern="1200" dirty="0" smtClean="0"/>
              <a:t>Los fabricantes </a:t>
            </a:r>
            <a:r>
              <a:rPr lang="es-MX" sz="2000" b="1" kern="1200" dirty="0" smtClean="0"/>
              <a:t>NO</a:t>
            </a:r>
            <a:r>
              <a:rPr lang="es-MX" kern="1200" dirty="0" smtClean="0"/>
              <a:t> </a:t>
            </a:r>
            <a:r>
              <a:rPr lang="es-MX" kern="1200" dirty="0"/>
              <a:t>son obligados a enlistar los </a:t>
            </a:r>
            <a:r>
              <a:rPr lang="es-MX" kern="1200" dirty="0" smtClean="0"/>
              <a:t>ingredientes en sus productos, </a:t>
            </a:r>
            <a:r>
              <a:rPr lang="es-MX" kern="1200" dirty="0"/>
              <a:t>ni a </a:t>
            </a:r>
            <a:r>
              <a:rPr lang="es-MX" kern="1200" dirty="0" smtClean="0"/>
              <a:t>poner </a:t>
            </a:r>
            <a:r>
              <a:rPr lang="es-MX" kern="1200" dirty="0"/>
              <a:t>los riesgos </a:t>
            </a:r>
            <a:r>
              <a:rPr lang="es-MX" kern="1200" dirty="0" smtClean="0"/>
              <a:t>que </a:t>
            </a:r>
            <a:r>
              <a:rPr lang="es-MX" sz="1600" kern="1200" dirty="0"/>
              <a:t>presentan</a:t>
            </a:r>
            <a:r>
              <a:rPr lang="es-MX" kern="1200" dirty="0"/>
              <a:t>.  </a:t>
            </a:r>
          </a:p>
        </p:txBody>
      </p:sp>
      <p:sp>
        <p:nvSpPr>
          <p:cNvPr id="6" name="Rectangle 5"/>
          <p:cNvSpPr/>
          <p:nvPr/>
        </p:nvSpPr>
        <p:spPr>
          <a:xfrm>
            <a:off x="179512" y="2132856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MX" kern="1200" dirty="0"/>
              <a:t>Las agencias de gobierno </a:t>
            </a:r>
            <a:r>
              <a:rPr lang="es-MX" b="1" kern="1200" dirty="0"/>
              <a:t>NO</a:t>
            </a:r>
            <a:r>
              <a:rPr lang="es-MX" kern="1200" dirty="0"/>
              <a:t> les </a:t>
            </a:r>
            <a:r>
              <a:rPr lang="es-MX" kern="1200" dirty="0" smtClean="0"/>
              <a:t>exigen a los fabricantes </a:t>
            </a:r>
            <a:r>
              <a:rPr lang="es-MX" kern="1200" dirty="0"/>
              <a:t>hacer pruebas de los ingredientes que van a incluir en sus productos.</a:t>
            </a:r>
          </a:p>
        </p:txBody>
      </p:sp>
      <p:sp>
        <p:nvSpPr>
          <p:cNvPr id="7" name="Rectangle 6"/>
          <p:cNvSpPr/>
          <p:nvPr/>
        </p:nvSpPr>
        <p:spPr>
          <a:xfrm>
            <a:off x="179512" y="2924944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MX" kern="1200" dirty="0" smtClean="0"/>
              <a:t>Los fabricantes deciden quien hace los estudios y ellos </a:t>
            </a:r>
          </a:p>
          <a:p>
            <a:r>
              <a:rPr lang="es-MX" kern="1200" dirty="0" smtClean="0"/>
              <a:t>      interpretan los resultados.</a:t>
            </a:r>
            <a:endParaRPr lang="es-MX" kern="1200" dirty="0"/>
          </a:p>
        </p:txBody>
      </p:sp>
      <p:sp>
        <p:nvSpPr>
          <p:cNvPr id="8" name="Rectangle 7"/>
          <p:cNvSpPr/>
          <p:nvPr/>
        </p:nvSpPr>
        <p:spPr>
          <a:xfrm>
            <a:off x="179512" y="393305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s-MX" kern="1200" dirty="0"/>
              <a:t>Los fabricantes </a:t>
            </a:r>
            <a:r>
              <a:rPr lang="es-MX" kern="1200" dirty="0" smtClean="0"/>
              <a:t>no están obligados a advertir en la etiqueta los riesgos que los ingredientes o los productos representan. </a:t>
            </a:r>
          </a:p>
          <a:p>
            <a:pPr marL="285750" lvl="0" indent="-285750">
              <a:buFont typeface="Arial"/>
              <a:buChar char="•"/>
            </a:pPr>
            <a:r>
              <a:rPr lang="es-MX" kern="1200" dirty="0" smtClean="0"/>
              <a:t>Ellos deciden qué advertencias poner en la etiqueta.  </a:t>
            </a:r>
          </a:p>
          <a:p>
            <a:pPr marL="285750" lvl="0" indent="-285750">
              <a:buFont typeface="Arial"/>
              <a:buChar char="•"/>
            </a:pPr>
            <a:r>
              <a:rPr lang="es-MX" kern="1200" dirty="0" smtClean="0"/>
              <a:t>Toxicidad aguda / toxicidad crónica.</a:t>
            </a:r>
            <a:endParaRPr lang="es-MX" kern="1200" dirty="0"/>
          </a:p>
        </p:txBody>
      </p:sp>
      <p:sp>
        <p:nvSpPr>
          <p:cNvPr id="10" name="2 Marcador de contenido"/>
          <p:cNvSpPr>
            <a:spLocks noGrp="1"/>
          </p:cNvSpPr>
          <p:nvPr/>
        </p:nvSpPr>
        <p:spPr>
          <a:xfrm>
            <a:off x="179512" y="5373216"/>
            <a:ext cx="7920880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MX" sz="1800" kern="1200" dirty="0" smtClean="0">
                <a:solidFill>
                  <a:schemeClr val="tx1"/>
                </a:solidFill>
                <a:latin typeface="+mn-lt"/>
              </a:rPr>
              <a:t>Hoy hay 50,000 productos químicos disponibles para los consumidores y una industria de 17 billones de dólares.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3568" y="1412776"/>
            <a:ext cx="7430239" cy="92333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Se ha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permitido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que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miles de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químicos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no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examinados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se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mantengan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en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uso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</a:t>
            </a:r>
          </a:p>
          <a:p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despuès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de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que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 se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promulgó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la ley de control de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substancias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solidFill>
                  <a:schemeClr val="tx1"/>
                </a:solidFill>
                <a:latin typeface="Adobe Hebrew"/>
                <a:cs typeface="Adobe Hebrew"/>
              </a:rPr>
              <a:t>tóxicas</a:t>
            </a:r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en 1976</a:t>
            </a:r>
          </a:p>
          <a:p>
            <a:pPr algn="r"/>
            <a:r>
              <a:rPr lang="en-US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                                                                                                 </a:t>
            </a:r>
            <a:r>
              <a:rPr lang="en-US" i="1" kern="1200" dirty="0" smtClean="0">
                <a:solidFill>
                  <a:schemeClr val="tx1"/>
                </a:solidFill>
                <a:latin typeface="Adobe Hebrew"/>
                <a:cs typeface="Adobe Hebrew"/>
              </a:rPr>
              <a:t>New York Times 2013</a:t>
            </a:r>
            <a:endParaRPr lang="en-US" kern="1200" dirty="0">
              <a:solidFill>
                <a:schemeClr val="tx1"/>
              </a:solidFill>
              <a:latin typeface="Adobe Hebrew"/>
              <a:cs typeface="Adobe Hebr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2924944"/>
            <a:ext cx="7545655" cy="1200329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latin typeface="Adobe Hebrew"/>
                <a:cs typeface="Adobe Hebrew"/>
              </a:rPr>
              <a:t>La ley </a:t>
            </a:r>
            <a:r>
              <a:rPr lang="en-US" kern="1200" dirty="0" err="1" smtClean="0">
                <a:latin typeface="Adobe Hebrew"/>
                <a:cs typeface="Adobe Hebrew"/>
              </a:rPr>
              <a:t>demanda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que</a:t>
            </a:r>
            <a:r>
              <a:rPr lang="en-US" kern="1200" dirty="0" smtClean="0">
                <a:latin typeface="Adobe Hebrew"/>
                <a:cs typeface="Adobe Hebrew"/>
              </a:rPr>
              <a:t> el </a:t>
            </a:r>
            <a:r>
              <a:rPr lang="en-US" kern="1200" dirty="0" err="1" smtClean="0">
                <a:latin typeface="Adobe Hebrew"/>
                <a:cs typeface="Adobe Hebrew"/>
              </a:rPr>
              <a:t>gobierno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demuestre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que</a:t>
            </a:r>
            <a:r>
              <a:rPr lang="en-US" kern="1200" dirty="0" smtClean="0">
                <a:latin typeface="Adobe Hebrew"/>
                <a:cs typeface="Adobe Hebrew"/>
              </a:rPr>
              <a:t> un </a:t>
            </a:r>
            <a:r>
              <a:rPr lang="en-US" kern="1200" dirty="0" err="1" smtClean="0">
                <a:latin typeface="Adobe Hebrew"/>
                <a:cs typeface="Adobe Hebrew"/>
              </a:rPr>
              <a:t>químico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es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peligroso</a:t>
            </a:r>
            <a:r>
              <a:rPr lang="en-US" kern="1200" dirty="0" smtClean="0">
                <a:latin typeface="Adobe Hebrew"/>
                <a:cs typeface="Adobe Hebrew"/>
              </a:rPr>
              <a:t> antes </a:t>
            </a:r>
          </a:p>
          <a:p>
            <a:r>
              <a:rPr lang="en-US" kern="1200" dirty="0" smtClean="0">
                <a:latin typeface="Adobe Hebrew"/>
                <a:cs typeface="Adobe Hebrew"/>
              </a:rPr>
              <a:t>de </a:t>
            </a:r>
            <a:r>
              <a:rPr lang="en-US" kern="1200" dirty="0" err="1" smtClean="0">
                <a:latin typeface="Adobe Hebrew"/>
                <a:cs typeface="Adobe Hebrew"/>
              </a:rPr>
              <a:t>que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pueda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ser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removido</a:t>
            </a:r>
            <a:r>
              <a:rPr lang="en-US" kern="1200" dirty="0" smtClean="0">
                <a:latin typeface="Adobe Hebrew"/>
                <a:cs typeface="Adobe Hebrew"/>
              </a:rPr>
              <a:t> del </a:t>
            </a:r>
            <a:r>
              <a:rPr lang="en-US" kern="1200" dirty="0" err="1" smtClean="0">
                <a:latin typeface="Adobe Hebrew"/>
                <a:cs typeface="Adobe Hebrew"/>
              </a:rPr>
              <a:t>mercado</a:t>
            </a:r>
            <a:r>
              <a:rPr lang="en-US" kern="1200" dirty="0" smtClean="0">
                <a:latin typeface="Adobe Hebrew"/>
                <a:cs typeface="Adobe Hebrew"/>
              </a:rPr>
              <a:t>, en </a:t>
            </a:r>
            <a:r>
              <a:rPr lang="en-US" kern="1200" dirty="0" err="1" smtClean="0">
                <a:latin typeface="Adobe Hebrew"/>
                <a:cs typeface="Adobe Hebrew"/>
              </a:rPr>
              <a:t>lugar</a:t>
            </a:r>
            <a:r>
              <a:rPr lang="en-US" kern="1200" dirty="0" smtClean="0">
                <a:latin typeface="Adobe Hebrew"/>
                <a:cs typeface="Adobe Hebrew"/>
              </a:rPr>
              <a:t> de </a:t>
            </a:r>
            <a:r>
              <a:rPr lang="en-US" kern="1200" dirty="0" err="1" smtClean="0">
                <a:latin typeface="Adobe Hebrew"/>
                <a:cs typeface="Adobe Hebrew"/>
              </a:rPr>
              <a:t>requerir</a:t>
            </a:r>
            <a:r>
              <a:rPr lang="en-US" kern="1200" dirty="0" smtClean="0">
                <a:latin typeface="Adobe Hebrew"/>
                <a:cs typeface="Adobe Hebrew"/>
              </a:rPr>
              <a:t> a los </a:t>
            </a:r>
            <a:r>
              <a:rPr lang="en-US" kern="1200" dirty="0" err="1" smtClean="0">
                <a:latin typeface="Adobe Hebrew"/>
                <a:cs typeface="Adobe Hebrew"/>
              </a:rPr>
              <a:t>fabricantes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</a:p>
          <a:p>
            <a:r>
              <a:rPr lang="en-US" kern="1200" dirty="0" err="1" smtClean="0">
                <a:latin typeface="Adobe Hebrew"/>
                <a:cs typeface="Adobe Hebrew"/>
              </a:rPr>
              <a:t>probar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que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sus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químicos</a:t>
            </a:r>
            <a:r>
              <a:rPr lang="en-US" kern="1200" dirty="0" smtClean="0">
                <a:latin typeface="Adobe Hebrew"/>
                <a:cs typeface="Adobe Hebrew"/>
              </a:rPr>
              <a:t> son </a:t>
            </a:r>
            <a:r>
              <a:rPr lang="en-US" kern="1200" dirty="0" err="1" smtClean="0">
                <a:latin typeface="Adobe Hebrew"/>
                <a:cs typeface="Adobe Hebrew"/>
              </a:rPr>
              <a:t>seguros</a:t>
            </a:r>
            <a:r>
              <a:rPr lang="en-US" kern="1200" dirty="0" smtClean="0">
                <a:latin typeface="Adobe Hebrew"/>
                <a:cs typeface="Adobe Hebrew"/>
              </a:rPr>
              <a:t> antes de </a:t>
            </a:r>
            <a:r>
              <a:rPr lang="en-US" kern="1200" dirty="0" err="1" smtClean="0">
                <a:latin typeface="Adobe Hebrew"/>
                <a:cs typeface="Adobe Hebrew"/>
              </a:rPr>
              <a:t>que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puedan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ser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vendidos</a:t>
            </a:r>
            <a:r>
              <a:rPr lang="en-US" kern="1200" dirty="0" smtClean="0">
                <a:latin typeface="Adobe Hebrew"/>
                <a:cs typeface="Adobe Hebrew"/>
              </a:rPr>
              <a:t>.</a:t>
            </a:r>
          </a:p>
          <a:p>
            <a:r>
              <a:rPr lang="en-US" kern="1200" dirty="0" smtClean="0">
                <a:latin typeface="Adobe Hebrew"/>
                <a:cs typeface="Adobe Hebrew"/>
              </a:rPr>
              <a:t>                                                                                     </a:t>
            </a:r>
            <a:r>
              <a:rPr lang="en-US" i="1" kern="1200" dirty="0" smtClean="0">
                <a:latin typeface="Adobe Hebrew"/>
                <a:cs typeface="Adobe Hebrew"/>
              </a:rPr>
              <a:t>             New York Times 2013  </a:t>
            </a:r>
            <a:endParaRPr lang="en-US" i="1" kern="1200" dirty="0">
              <a:latin typeface="Adobe Hebrew"/>
              <a:cs typeface="Adobe Hebr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4653136"/>
            <a:ext cx="7532831" cy="92333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latin typeface="Adobe Hebrew"/>
                <a:cs typeface="Adobe Hebrew"/>
              </a:rPr>
              <a:t>Los </a:t>
            </a:r>
            <a:r>
              <a:rPr lang="en-US" kern="1200" dirty="0" err="1" smtClean="0">
                <a:latin typeface="Adobe Hebrew"/>
                <a:cs typeface="Adobe Hebrew"/>
              </a:rPr>
              <a:t>terminos</a:t>
            </a:r>
            <a:r>
              <a:rPr lang="en-US" kern="1200" dirty="0" smtClean="0">
                <a:latin typeface="Adobe Hebrew"/>
                <a:cs typeface="Adobe Hebrew"/>
              </a:rPr>
              <a:t> “natural”, “no </a:t>
            </a:r>
            <a:r>
              <a:rPr lang="en-US" kern="1200" dirty="0" err="1" smtClean="0">
                <a:latin typeface="Adobe Hebrew"/>
                <a:cs typeface="Adobe Hebrew"/>
              </a:rPr>
              <a:t>tóxico</a:t>
            </a:r>
            <a:r>
              <a:rPr lang="en-US" kern="1200" dirty="0" smtClean="0">
                <a:latin typeface="Adobe Hebrew"/>
                <a:cs typeface="Adobe Hebrew"/>
              </a:rPr>
              <a:t>” y “</a:t>
            </a:r>
            <a:r>
              <a:rPr lang="en-US" kern="1200" dirty="0" err="1" smtClean="0">
                <a:latin typeface="Adobe Hebrew"/>
                <a:cs typeface="Adobe Hebrew"/>
              </a:rPr>
              <a:t>verde</a:t>
            </a:r>
            <a:r>
              <a:rPr lang="en-US" kern="1200" dirty="0" smtClean="0">
                <a:latin typeface="Adobe Hebrew"/>
                <a:cs typeface="Adobe Hebrew"/>
              </a:rPr>
              <a:t>” </a:t>
            </a:r>
            <a:r>
              <a:rPr lang="en-US" kern="1200" dirty="0" err="1" smtClean="0">
                <a:latin typeface="Adobe Hebrew"/>
                <a:cs typeface="Adobe Hebrew"/>
              </a:rPr>
              <a:t>están</a:t>
            </a:r>
            <a:r>
              <a:rPr lang="en-US" kern="1200" dirty="0" smtClean="0">
                <a:latin typeface="Adobe Hebrew"/>
                <a:cs typeface="Adobe Hebrew"/>
              </a:rPr>
              <a:t> sin regular y no </a:t>
            </a:r>
            <a:r>
              <a:rPr lang="en-US" kern="1200" dirty="0" err="1" smtClean="0">
                <a:latin typeface="Adobe Hebrew"/>
                <a:cs typeface="Adobe Hebrew"/>
              </a:rPr>
              <a:t>requieren</a:t>
            </a:r>
            <a:endParaRPr lang="en-US" kern="1200" dirty="0" smtClean="0">
              <a:latin typeface="Adobe Hebrew"/>
              <a:cs typeface="Adobe Hebrew"/>
            </a:endParaRPr>
          </a:p>
          <a:p>
            <a:r>
              <a:rPr lang="en-US" kern="1200" dirty="0" smtClean="0">
                <a:latin typeface="Adobe Hebrew"/>
                <a:cs typeface="Adobe Hebrew"/>
              </a:rPr>
              <a:t>de </a:t>
            </a:r>
            <a:r>
              <a:rPr lang="en-US" kern="1200" dirty="0" err="1" smtClean="0">
                <a:latin typeface="Adobe Hebrew"/>
                <a:cs typeface="Adobe Hebrew"/>
              </a:rPr>
              <a:t>información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estandarizada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sobre</a:t>
            </a:r>
            <a:r>
              <a:rPr lang="en-US" kern="1200" dirty="0" smtClean="0">
                <a:latin typeface="Adobe Hebrew"/>
                <a:cs typeface="Adobe Hebrew"/>
              </a:rPr>
              <a:t> los </a:t>
            </a:r>
            <a:r>
              <a:rPr lang="en-US" kern="1200" dirty="0" err="1" smtClean="0">
                <a:latin typeface="Adobe Hebrew"/>
                <a:cs typeface="Adobe Hebrew"/>
              </a:rPr>
              <a:t>ingredientes</a:t>
            </a:r>
            <a:r>
              <a:rPr lang="en-US" kern="1200" dirty="0" smtClean="0">
                <a:latin typeface="Adobe Hebrew"/>
                <a:cs typeface="Adobe Hebrew"/>
              </a:rPr>
              <a:t>.</a:t>
            </a:r>
          </a:p>
          <a:p>
            <a:r>
              <a:rPr lang="en-US" kern="1200" dirty="0" smtClean="0">
                <a:latin typeface="Adobe Hebrew"/>
                <a:cs typeface="Adobe Hebrew"/>
              </a:rPr>
              <a:t>                                                                                     </a:t>
            </a:r>
            <a:r>
              <a:rPr lang="en-US" i="1" kern="1200" dirty="0" smtClean="0">
                <a:latin typeface="Adobe Hebrew"/>
                <a:cs typeface="Adobe Hebrew"/>
              </a:rPr>
              <a:t>             New York Times 2013  </a:t>
            </a:r>
            <a:endParaRPr lang="en-US" i="1" kern="1200" dirty="0">
              <a:latin typeface="Adobe Hebrew"/>
              <a:cs typeface="Adobe Hebrew"/>
            </a:endParaRPr>
          </a:p>
        </p:txBody>
      </p:sp>
    </p:spTree>
    <p:extLst>
      <p:ext uri="{BB962C8B-B14F-4D97-AF65-F5344CB8AC3E}">
        <p14:creationId xmlns:p14="http://schemas.microsoft.com/office/powerpoint/2010/main" val="1885050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g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467544" y="476672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2 Marcador de contenido"/>
          <p:cNvSpPr>
            <a:spLocks noGrp="1"/>
          </p:cNvSpPr>
          <p:nvPr/>
        </p:nvSpPr>
        <p:spPr>
          <a:xfrm>
            <a:off x="1475656" y="1700808"/>
            <a:ext cx="7488832" cy="3960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s-MX" sz="2000" kern="1200" dirty="0"/>
              <a:t>Abrasivos</a:t>
            </a:r>
          </a:p>
          <a:p>
            <a:pPr lvl="2"/>
            <a:r>
              <a:rPr lang="es-MX" sz="2000" kern="1200" dirty="0"/>
              <a:t>Acidos</a:t>
            </a:r>
          </a:p>
          <a:p>
            <a:pPr lvl="2"/>
            <a:r>
              <a:rPr lang="en-US" sz="2000" kern="1200" dirty="0" smtClean="0"/>
              <a:t>A</a:t>
            </a:r>
            <a:r>
              <a:rPr lang="es-MX" sz="2000" kern="1200" dirty="0" smtClean="0"/>
              <a:t>lcalis </a:t>
            </a:r>
            <a:r>
              <a:rPr lang="en-US" sz="2000" kern="1200" dirty="0" smtClean="0"/>
              <a:t>–</a:t>
            </a:r>
            <a:r>
              <a:rPr lang="es-MX" sz="2000" kern="1200" dirty="0" smtClean="0"/>
              <a:t> substancias alcalinas, bases</a:t>
            </a:r>
            <a:endParaRPr lang="es-MX" sz="2000" kern="1200" dirty="0"/>
          </a:p>
          <a:p>
            <a:pPr lvl="2"/>
            <a:r>
              <a:rPr lang="es-MX" sz="2000" kern="1200" dirty="0" smtClean="0"/>
              <a:t>Surfactantes - detergentes</a:t>
            </a:r>
          </a:p>
          <a:p>
            <a:pPr lvl="2"/>
            <a:r>
              <a:rPr lang="en-US" sz="2000" kern="1200" dirty="0" smtClean="0"/>
              <a:t>B</a:t>
            </a:r>
            <a:r>
              <a:rPr lang="es-MX" sz="2000" kern="1200" dirty="0" smtClean="0"/>
              <a:t>lanqueadores o lejía</a:t>
            </a:r>
          </a:p>
          <a:p>
            <a:pPr lvl="2"/>
            <a:r>
              <a:rPr lang="es-MX" sz="2000" kern="1200" dirty="0" smtClean="0"/>
              <a:t>Compuestos orgánicos volátiles-</a:t>
            </a:r>
          </a:p>
          <a:p>
            <a:pPr lvl="2"/>
            <a:r>
              <a:rPr lang="es-MX" sz="2000" kern="1200" dirty="0" smtClean="0"/>
              <a:t>fragancias</a:t>
            </a:r>
          </a:p>
          <a:p>
            <a:pPr lvl="2"/>
            <a:r>
              <a:rPr lang="es-MX" sz="2000" kern="1200" dirty="0" smtClean="0"/>
              <a:t>Solventes</a:t>
            </a:r>
          </a:p>
          <a:p>
            <a:pPr lvl="2"/>
            <a:r>
              <a:rPr lang="es-MX" sz="2000" kern="1200" dirty="0" smtClean="0"/>
              <a:t>Colorantes</a:t>
            </a:r>
          </a:p>
          <a:p>
            <a:pPr marL="0" indent="0" algn="just">
              <a:buNone/>
            </a:pPr>
            <a:endParaRPr lang="es-MX" sz="2800" kern="1200" dirty="0" smtClean="0"/>
          </a:p>
          <a:p>
            <a:pPr>
              <a:buNone/>
            </a:pPr>
            <a:endParaRPr lang="es-MX" sz="2800" kern="1200" dirty="0"/>
          </a:p>
        </p:txBody>
      </p:sp>
    </p:spTree>
    <p:extLst>
      <p:ext uri="{BB962C8B-B14F-4D97-AF65-F5344CB8AC3E}">
        <p14:creationId xmlns:p14="http://schemas.microsoft.com/office/powerpoint/2010/main" val="389087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23528" y="404664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2 Marcador de contenido"/>
          <p:cNvSpPr>
            <a:spLocks noGrp="1"/>
          </p:cNvSpPr>
          <p:nvPr/>
        </p:nvSpPr>
        <p:spPr>
          <a:xfrm>
            <a:off x="529208" y="2132856"/>
            <a:ext cx="5410944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1800" b="1" kern="1200" dirty="0" smtClean="0"/>
              <a:t>¿Que hacen?</a:t>
            </a:r>
          </a:p>
          <a:p>
            <a:pPr marL="0" indent="0" algn="just">
              <a:buNone/>
            </a:pPr>
            <a:r>
              <a:rPr lang="es-MX" sz="1800" kern="1200" dirty="0" smtClean="0"/>
              <a:t>Quitan particulas endurecidas de alimentos, grasa, óxido y manchas. </a:t>
            </a:r>
          </a:p>
          <a:p>
            <a:endParaRPr lang="es-MX" sz="2800" kern="1200" dirty="0"/>
          </a:p>
        </p:txBody>
      </p:sp>
      <p:sp>
        <p:nvSpPr>
          <p:cNvPr id="12" name="3 Rectángulo"/>
          <p:cNvSpPr/>
          <p:nvPr/>
        </p:nvSpPr>
        <p:spPr>
          <a:xfrm>
            <a:off x="5868144" y="1772816"/>
            <a:ext cx="356388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kern="12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ABRASIVOS</a:t>
            </a:r>
            <a:endParaRPr lang="es-MX" sz="3200" kern="12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>
          <a:xfrm>
            <a:off x="539552" y="3284984"/>
            <a:ext cx="3672408" cy="1826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algn="just">
              <a:buFont typeface="Arial" pitchFamily="34" charset="0"/>
              <a:buNone/>
            </a:pPr>
            <a:r>
              <a:rPr lang="es-MX" sz="1800" b="1" kern="1200" dirty="0" smtClean="0"/>
              <a:t>Precaución</a:t>
            </a:r>
          </a:p>
          <a:p>
            <a:pPr marL="0" indent="0" algn="just">
              <a:buFont typeface="Arial" pitchFamily="34" charset="0"/>
              <a:buNone/>
            </a:pPr>
            <a:r>
              <a:rPr lang="es-MX" sz="1800" kern="1200" dirty="0" smtClean="0"/>
              <a:t>Ralla el acabado brillante de lavabos, </a:t>
            </a:r>
          </a:p>
          <a:p>
            <a:pPr marL="0" indent="0" algn="just">
              <a:buFont typeface="Arial" pitchFamily="34" charset="0"/>
              <a:buNone/>
            </a:pPr>
            <a:r>
              <a:rPr lang="es-MX" sz="1800" kern="1200" dirty="0" smtClean="0"/>
              <a:t>tinas, </a:t>
            </a:r>
          </a:p>
          <a:p>
            <a:pPr marL="0" indent="0" algn="just">
              <a:buFont typeface="Arial" pitchFamily="34" charset="0"/>
              <a:buNone/>
            </a:pPr>
            <a:r>
              <a:rPr lang="es-MX" sz="1800" kern="1200" dirty="0" smtClean="0"/>
              <a:t>electrodomésticos, </a:t>
            </a:r>
          </a:p>
          <a:p>
            <a:pPr marL="0" indent="0" algn="just">
              <a:buFont typeface="Arial" pitchFamily="34" charset="0"/>
              <a:buNone/>
            </a:pPr>
            <a:r>
              <a:rPr lang="es-MX" sz="1800" kern="1200" dirty="0" smtClean="0"/>
              <a:t>utencilios de plástico, </a:t>
            </a:r>
          </a:p>
          <a:p>
            <a:pPr marL="0" indent="0" algn="just">
              <a:buFont typeface="Arial" pitchFamily="34" charset="0"/>
              <a:buNone/>
            </a:pPr>
            <a:r>
              <a:rPr lang="es-MX" sz="1800" kern="1200" dirty="0" smtClean="0"/>
              <a:t>vidrio</a:t>
            </a:r>
          </a:p>
          <a:p>
            <a:endParaRPr lang="es-MX" sz="2800" kern="12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3429000"/>
            <a:ext cx="3934947" cy="295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04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23528" y="-27384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484784"/>
            <a:ext cx="2160240" cy="2160240"/>
          </a:xfrm>
          <a:prstGeom prst="rect">
            <a:avLst/>
          </a:prstGeom>
        </p:spPr>
      </p:pic>
      <p:sp>
        <p:nvSpPr>
          <p:cNvPr id="9" name="3 Rectángulo"/>
          <p:cNvSpPr/>
          <p:nvPr/>
        </p:nvSpPr>
        <p:spPr>
          <a:xfrm>
            <a:off x="5364088" y="1052736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kern="1200" dirty="0" smtClean="0">
                <a:solidFill>
                  <a:srgbClr val="E46C0A"/>
                </a:solidFill>
                <a:latin typeface="Berlin Sans FB Demi" pitchFamily="34" charset="0"/>
              </a:rPr>
              <a:t>ACIDOS</a:t>
            </a:r>
            <a:endParaRPr lang="es-MX" sz="2800" kern="1200" dirty="0">
              <a:solidFill>
                <a:srgbClr val="E46C0A"/>
              </a:solidFill>
              <a:latin typeface="Berlin Sans FB Demi" pitchFamily="34" charset="0"/>
            </a:endParaRPr>
          </a:p>
        </p:txBody>
      </p:sp>
      <p:sp>
        <p:nvSpPr>
          <p:cNvPr id="15" name="2 Marcador de contenido"/>
          <p:cNvSpPr>
            <a:spLocks noGrp="1"/>
          </p:cNvSpPr>
          <p:nvPr/>
        </p:nvSpPr>
        <p:spPr>
          <a:xfrm>
            <a:off x="2699792" y="1340768"/>
            <a:ext cx="5410944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1800" b="1" kern="1200" dirty="0" smtClean="0"/>
              <a:t>¿Que hacen?</a:t>
            </a:r>
          </a:p>
          <a:p>
            <a:pPr marL="0" indent="0" algn="just">
              <a:buNone/>
            </a:pPr>
            <a:r>
              <a:rPr lang="es-MX" sz="1800" kern="1200" dirty="0" smtClean="0"/>
              <a:t>Quitan las manchas causadas por los minerales </a:t>
            </a:r>
          </a:p>
          <a:p>
            <a:pPr marL="0" indent="0" algn="just">
              <a:buNone/>
            </a:pPr>
            <a:r>
              <a:rPr lang="es-MX" sz="1800" kern="1200" dirty="0" smtClean="0"/>
              <a:t>en el agua y disuelven el jabón.</a:t>
            </a:r>
          </a:p>
          <a:p>
            <a:pPr marL="0" indent="0" algn="just">
              <a:buNone/>
            </a:pPr>
            <a:endParaRPr lang="es-MX" sz="1800" kern="1200" dirty="0"/>
          </a:p>
          <a:p>
            <a:pPr marL="0" indent="0" algn="just">
              <a:buNone/>
            </a:pPr>
            <a:r>
              <a:rPr lang="es-MX" sz="1800" kern="1200" dirty="0" smtClean="0"/>
              <a:t>  </a:t>
            </a:r>
          </a:p>
          <a:p>
            <a:endParaRPr lang="es-MX" sz="2800" kern="1200" dirty="0"/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>
          <a:xfrm>
            <a:off x="2627784" y="2492896"/>
            <a:ext cx="338437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algn="just">
              <a:buFont typeface="Arial" pitchFamily="34" charset="0"/>
              <a:buNone/>
            </a:pPr>
            <a:r>
              <a:rPr lang="es-MX" sz="1800" b="1" kern="1200" dirty="0" smtClean="0"/>
              <a:t>¿</a:t>
            </a:r>
            <a:r>
              <a:rPr lang="fr-FR" sz="1800" b="1" kern="1200" dirty="0" err="1" smtClean="0"/>
              <a:t>Donde</a:t>
            </a:r>
            <a:r>
              <a:rPr lang="fr-FR" sz="1800" b="1" kern="1200" dirty="0" smtClean="0"/>
              <a:t> se </a:t>
            </a:r>
            <a:r>
              <a:rPr lang="fr-FR" sz="1800" b="1" kern="1200" dirty="0" err="1" smtClean="0"/>
              <a:t>encuentran</a:t>
            </a:r>
            <a:r>
              <a:rPr lang="es-MX" sz="1800" b="1" kern="1200" dirty="0" smtClean="0"/>
              <a:t>?</a:t>
            </a:r>
          </a:p>
          <a:p>
            <a:pPr marL="0" indent="0" algn="just">
              <a:buFont typeface="Arial" pitchFamily="34" charset="0"/>
              <a:buNone/>
            </a:pPr>
            <a:r>
              <a:rPr lang="en-US" sz="1800" kern="1200" dirty="0" smtClean="0"/>
              <a:t>E</a:t>
            </a:r>
            <a:r>
              <a:rPr lang="es-MX" sz="1800" kern="1200" dirty="0" smtClean="0"/>
              <a:t>n limpiadores para inodoro. </a:t>
            </a:r>
          </a:p>
          <a:p>
            <a:pPr marL="0" indent="0" algn="just">
              <a:buFont typeface="Arial" pitchFamily="34" charset="0"/>
              <a:buNone/>
            </a:pPr>
            <a:endParaRPr lang="es-MX" sz="1800" kern="1200" dirty="0" smtClean="0"/>
          </a:p>
          <a:p>
            <a:pPr marL="0" indent="0" algn="just">
              <a:buFont typeface="Arial" pitchFamily="34" charset="0"/>
              <a:buNone/>
            </a:pPr>
            <a:r>
              <a:rPr lang="es-MX" sz="1800" kern="1200" dirty="0" smtClean="0"/>
              <a:t>  </a:t>
            </a:r>
          </a:p>
          <a:p>
            <a:endParaRPr lang="es-MX" sz="2800" kern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4716016" y="2852936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kern="1200" dirty="0" smtClean="0">
                <a:solidFill>
                  <a:schemeClr val="accent6">
                    <a:lumMod val="75000"/>
                  </a:schemeClr>
                </a:solidFill>
              </a:rPr>
              <a:t>CHICOS MALOS:</a:t>
            </a:r>
          </a:p>
          <a:p>
            <a:pPr algn="ctr"/>
            <a:r>
              <a:rPr lang="es-MX" kern="1200" dirty="0" smtClean="0"/>
              <a:t>El </a:t>
            </a:r>
            <a:r>
              <a:rPr lang="es-MX" kern="1200" dirty="0"/>
              <a:t>acido oxálico, acido clorhídrico, </a:t>
            </a:r>
            <a:endParaRPr lang="es-MX" kern="1200" dirty="0" smtClean="0"/>
          </a:p>
          <a:p>
            <a:pPr algn="ctr"/>
            <a:r>
              <a:rPr lang="es-MX" kern="1200" dirty="0" smtClean="0"/>
              <a:t>el </a:t>
            </a:r>
            <a:r>
              <a:rPr lang="es-MX" kern="1200" dirty="0"/>
              <a:t>bisulfato de sodio, y el ácido </a:t>
            </a:r>
            <a:r>
              <a:rPr lang="es-MX" kern="1200" dirty="0" smtClean="0"/>
              <a:t>sulfúrico.   </a:t>
            </a:r>
            <a:endParaRPr lang="es-MX" kern="1200" dirty="0"/>
          </a:p>
        </p:txBody>
      </p:sp>
      <p:sp>
        <p:nvSpPr>
          <p:cNvPr id="18" name="2 Marcador de contenido"/>
          <p:cNvSpPr txBox="1">
            <a:spLocks/>
          </p:cNvSpPr>
          <p:nvPr/>
        </p:nvSpPr>
        <p:spPr>
          <a:xfrm>
            <a:off x="323528" y="3789040"/>
            <a:ext cx="7416824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algn="just">
              <a:buFont typeface="Arial" pitchFamily="34" charset="0"/>
              <a:buNone/>
            </a:pPr>
            <a:r>
              <a:rPr lang="es-MX" sz="1800" b="1" kern="1200" dirty="0" smtClean="0"/>
              <a:t>Precaución</a:t>
            </a:r>
          </a:p>
          <a:p>
            <a:pPr algn="just"/>
            <a:r>
              <a:rPr lang="es-MX" sz="1800" i="1" kern="1200" dirty="0" smtClean="0"/>
              <a:t>Inhalación: </a:t>
            </a:r>
            <a:r>
              <a:rPr lang="es-MX" sz="1800" kern="1200" dirty="0" smtClean="0"/>
              <a:t>Pueden producir irritación servera y quemaduras en la nariz y garganta y tracto respiratorio.  </a:t>
            </a:r>
            <a:endParaRPr lang="es-ES_tradnl" sz="1800" kern="1200" dirty="0" smtClean="0"/>
          </a:p>
          <a:p>
            <a:r>
              <a:rPr lang="es-ES_tradnl" sz="1800" i="1" kern="1200" dirty="0" smtClean="0"/>
              <a:t>Piel</a:t>
            </a:r>
            <a:r>
              <a:rPr lang="es-ES_tradnl" sz="1800" kern="1200" dirty="0" smtClean="0"/>
              <a:t>: Riesgo de irritación severa</a:t>
            </a:r>
            <a:r>
              <a:rPr lang="es-ES_tradnl" sz="1800" i="1" kern="1200" dirty="0" smtClean="0"/>
              <a:t> </a:t>
            </a:r>
            <a:r>
              <a:rPr lang="es-ES_tradnl" sz="1800" kern="1200" dirty="0" smtClean="0"/>
              <a:t>y posibles quemaduras.  </a:t>
            </a:r>
            <a:r>
              <a:rPr lang="en-US" sz="1800" kern="1200" dirty="0" smtClean="0"/>
              <a:t>S</a:t>
            </a:r>
            <a:r>
              <a:rPr lang="es-ES_tradnl" sz="1800" kern="1200" dirty="0" smtClean="0"/>
              <a:t>e absorben a través de la piel.</a:t>
            </a:r>
          </a:p>
          <a:p>
            <a:endParaRPr lang="es-MX" sz="2800" i="1" kern="1200" dirty="0"/>
          </a:p>
        </p:txBody>
      </p:sp>
      <p:sp>
        <p:nvSpPr>
          <p:cNvPr id="19" name="Rectangle 18"/>
          <p:cNvSpPr/>
          <p:nvPr/>
        </p:nvSpPr>
        <p:spPr>
          <a:xfrm>
            <a:off x="5076056" y="5805264"/>
            <a:ext cx="3471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1200" dirty="0">
                <a:solidFill>
                  <a:schemeClr val="accent6">
                    <a:lumMod val="75000"/>
                  </a:schemeClr>
                </a:solidFill>
              </a:rPr>
              <a:t>CHICOS BUENOS: </a:t>
            </a:r>
            <a:r>
              <a:rPr lang="en-US" kern="1200" dirty="0" smtClean="0">
                <a:solidFill>
                  <a:schemeClr val="bg1"/>
                </a:solidFill>
              </a:rPr>
              <a:t>VINAGRE</a:t>
            </a:r>
            <a:r>
              <a:rPr lang="en-US" kern="1200" dirty="0">
                <a:solidFill>
                  <a:schemeClr val="bg1"/>
                </a:solidFill>
              </a:rPr>
              <a:t>, LIMON</a:t>
            </a:r>
          </a:p>
        </p:txBody>
      </p:sp>
    </p:spTree>
    <p:extLst>
      <p:ext uri="{BB962C8B-B14F-4D97-AF65-F5344CB8AC3E}">
        <p14:creationId xmlns:p14="http://schemas.microsoft.com/office/powerpoint/2010/main" val="2357559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23528" y="-27384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3 Rectángulo"/>
          <p:cNvSpPr/>
          <p:nvPr/>
        </p:nvSpPr>
        <p:spPr>
          <a:xfrm>
            <a:off x="5148064" y="980728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kern="1200" dirty="0" smtClean="0">
                <a:solidFill>
                  <a:srgbClr val="E46C0A"/>
                </a:solidFill>
                <a:latin typeface="Berlin Sans FB Demi" pitchFamily="34" charset="0"/>
              </a:rPr>
              <a:t>ALCALIS</a:t>
            </a:r>
            <a:endParaRPr lang="es-MX" sz="2800" kern="1200" dirty="0">
              <a:solidFill>
                <a:srgbClr val="E46C0A"/>
              </a:solidFill>
              <a:latin typeface="Berlin Sans FB Demi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340768"/>
            <a:ext cx="2384777" cy="1944216"/>
          </a:xfrm>
          <a:prstGeom prst="rect">
            <a:avLst/>
          </a:prstGeom>
        </p:spPr>
      </p:pic>
      <p:sp>
        <p:nvSpPr>
          <p:cNvPr id="7" name="2 Marcador de contenido"/>
          <p:cNvSpPr>
            <a:spLocks noGrp="1"/>
          </p:cNvSpPr>
          <p:nvPr/>
        </p:nvSpPr>
        <p:spPr>
          <a:xfrm>
            <a:off x="2843808" y="1484784"/>
            <a:ext cx="5410944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1800" b="1" kern="1200" dirty="0" smtClean="0"/>
              <a:t>¿Que hacen?</a:t>
            </a:r>
          </a:p>
          <a:p>
            <a:pPr marL="0" indent="0" algn="just">
              <a:buNone/>
            </a:pPr>
            <a:r>
              <a:rPr lang="es-MX" sz="1800" kern="1200" dirty="0" smtClean="0"/>
              <a:t>Disuelven la grasa, </a:t>
            </a:r>
            <a:r>
              <a:rPr lang="es-MX" sz="1800" kern="1200" dirty="0"/>
              <a:t>q</a:t>
            </a:r>
            <a:r>
              <a:rPr lang="es-MX" sz="1800" kern="1200" dirty="0" smtClean="0"/>
              <a:t>uitan el aceite y la mugre sin tener que restregar.</a:t>
            </a:r>
          </a:p>
          <a:p>
            <a:pPr marL="0" indent="0" algn="just">
              <a:buNone/>
            </a:pPr>
            <a:r>
              <a:rPr lang="es-MX" sz="1800" kern="1200" dirty="0" smtClean="0"/>
              <a:t>Quitan manchas de caf</a:t>
            </a:r>
            <a:r>
              <a:rPr lang="en-US" sz="1800" kern="1200" dirty="0" err="1" smtClean="0"/>
              <a:t>é</a:t>
            </a:r>
            <a:r>
              <a:rPr lang="es-MX" sz="1800" kern="1200" dirty="0" smtClean="0"/>
              <a:t> y té en vajillas</a:t>
            </a:r>
          </a:p>
          <a:p>
            <a:pPr marL="0" indent="0" algn="just">
              <a:buNone/>
            </a:pPr>
            <a:endParaRPr lang="es-MX" sz="1800" kern="1200" dirty="0" smtClean="0"/>
          </a:p>
          <a:p>
            <a:pPr marL="0" indent="0" algn="just">
              <a:buNone/>
            </a:pPr>
            <a:r>
              <a:rPr lang="es-MX" sz="1800" kern="1200" dirty="0" smtClean="0"/>
              <a:t>  </a:t>
            </a:r>
          </a:p>
          <a:p>
            <a:endParaRPr lang="es-MX" sz="2800" kern="1200" dirty="0"/>
          </a:p>
        </p:txBody>
      </p:sp>
      <p:sp>
        <p:nvSpPr>
          <p:cNvPr id="8" name="TextBox 7"/>
          <p:cNvSpPr txBox="1"/>
          <p:nvPr/>
        </p:nvSpPr>
        <p:spPr>
          <a:xfrm>
            <a:off x="4644008" y="2852936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kern="1200" dirty="0" smtClean="0">
                <a:solidFill>
                  <a:schemeClr val="accent6">
                    <a:lumMod val="75000"/>
                  </a:schemeClr>
                </a:solidFill>
              </a:rPr>
              <a:t>CHICOS MALOS:</a:t>
            </a:r>
          </a:p>
          <a:p>
            <a:pPr algn="ctr"/>
            <a:r>
              <a:rPr lang="es-MX" kern="1200" dirty="0" smtClean="0"/>
              <a:t>Amoniaco, hidróxido de sodio (lejia), cloro</a:t>
            </a:r>
            <a:endParaRPr lang="es-MX" kern="1200" dirty="0"/>
          </a:p>
        </p:txBody>
      </p:sp>
      <p:sp>
        <p:nvSpPr>
          <p:cNvPr id="9" name="2 Marcador de contenido"/>
          <p:cNvSpPr txBox="1">
            <a:spLocks/>
          </p:cNvSpPr>
          <p:nvPr/>
        </p:nvSpPr>
        <p:spPr>
          <a:xfrm>
            <a:off x="323528" y="3356992"/>
            <a:ext cx="6048672" cy="1872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algn="just">
              <a:buFont typeface="Arial" pitchFamily="34" charset="0"/>
              <a:buNone/>
            </a:pPr>
            <a:r>
              <a:rPr lang="es-MX" sz="1800" b="1" kern="1200" dirty="0" smtClean="0"/>
              <a:t>Precaución</a:t>
            </a:r>
          </a:p>
          <a:p>
            <a:pPr algn="just"/>
            <a:r>
              <a:rPr lang="es-MX" sz="1800" kern="1200" dirty="0" smtClean="0"/>
              <a:t>La mayoría de los alcalis son venenosos, algunos son corrosivos,</a:t>
            </a:r>
          </a:p>
          <a:p>
            <a:pPr algn="just"/>
            <a:r>
              <a:rPr lang="es-MX" sz="1800" kern="1200" dirty="0" smtClean="0"/>
              <a:t> irritan lapiel y los ojos</a:t>
            </a:r>
          </a:p>
          <a:p>
            <a:pPr algn="just"/>
            <a:r>
              <a:rPr lang="es-MX" sz="1800" kern="1200" dirty="0" smtClean="0"/>
              <a:t>Pueden causar quemaduras.  </a:t>
            </a:r>
          </a:p>
          <a:p>
            <a:pPr algn="just"/>
            <a:r>
              <a:rPr lang="es-MX" sz="1800" kern="1200" dirty="0" smtClean="0"/>
              <a:t>Pueden ser cancerígenos</a:t>
            </a:r>
          </a:p>
          <a:p>
            <a:endParaRPr lang="es-MX" sz="2800" i="1" kern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3779912" y="5661248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kern="1200" dirty="0" smtClean="0">
                <a:solidFill>
                  <a:schemeClr val="accent6">
                    <a:lumMod val="75000"/>
                  </a:schemeClr>
                </a:solidFill>
              </a:rPr>
              <a:t>CHICOS BUENOS:</a:t>
            </a:r>
          </a:p>
          <a:p>
            <a:pPr algn="ctr"/>
            <a:r>
              <a:rPr lang="es-MX" kern="1200" dirty="0" smtClean="0">
                <a:solidFill>
                  <a:srgbClr val="FFFFFF"/>
                </a:solidFill>
              </a:rPr>
              <a:t>BICARBONATO Y CARBONATO DE SODIO</a:t>
            </a:r>
            <a:endParaRPr lang="es-MX" kern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563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23528" y="116632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3 Rectángulo"/>
          <p:cNvSpPr/>
          <p:nvPr/>
        </p:nvSpPr>
        <p:spPr>
          <a:xfrm>
            <a:off x="4499992" y="1052736"/>
            <a:ext cx="2682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kern="12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SURFACTANTES</a:t>
            </a:r>
            <a:endParaRPr lang="es-MX" sz="2400" kern="12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268761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¿</a:t>
            </a:r>
            <a:r>
              <a:rPr lang="en-US" b="1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Que</a:t>
            </a:r>
            <a:r>
              <a:rPr lang="en-US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hacen</a:t>
            </a:r>
            <a:r>
              <a:rPr lang="en-US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? </a:t>
            </a:r>
          </a:p>
          <a:p>
            <a:pPr marL="342900" indent="-342900">
              <a:buFont typeface="Arial"/>
              <a:buChar char="•"/>
            </a:pPr>
            <a:r>
              <a:rPr lang="en-US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Son los </a:t>
            </a:r>
            <a:r>
              <a:rPr lang="en-US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que</a:t>
            </a:r>
            <a:r>
              <a:rPr lang="en-US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tiene</a:t>
            </a:r>
            <a:r>
              <a:rPr lang="en-US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el </a:t>
            </a:r>
            <a:r>
              <a:rPr lang="en-US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poder</a:t>
            </a:r>
            <a:r>
              <a:rPr lang="en-US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limpiador</a:t>
            </a:r>
            <a:endParaRPr lang="en-US" kern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Quitan</a:t>
            </a:r>
            <a:r>
              <a:rPr lang="en-US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la </a:t>
            </a:r>
            <a:r>
              <a:rPr lang="en-US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mugre</a:t>
            </a:r>
            <a:endParaRPr lang="en-US" kern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Mezclan</a:t>
            </a:r>
            <a:r>
              <a:rPr lang="en-US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el </a:t>
            </a:r>
            <a:r>
              <a:rPr lang="en-US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agua</a:t>
            </a:r>
            <a:r>
              <a:rPr lang="en-US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con el </a:t>
            </a:r>
            <a:r>
              <a:rPr lang="en-US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aceite</a:t>
            </a:r>
            <a:endParaRPr lang="en-US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1916832"/>
            <a:ext cx="4248472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kern="1200" dirty="0" smtClean="0">
                <a:solidFill>
                  <a:schemeClr val="accent6">
                    <a:lumMod val="75000"/>
                  </a:schemeClr>
                </a:solidFill>
              </a:rPr>
              <a:t>CHICOS MALOS:</a:t>
            </a:r>
          </a:p>
          <a:p>
            <a:pPr algn="ctr"/>
            <a:r>
              <a:rPr lang="en-US" kern="1200" dirty="0" smtClean="0"/>
              <a:t>D</a:t>
            </a:r>
            <a:r>
              <a:rPr lang="es-MX" kern="1200" dirty="0" smtClean="0"/>
              <a:t>etergentes y detergentes sulfatados.   </a:t>
            </a:r>
            <a:endParaRPr lang="es-MX" kern="1200" dirty="0"/>
          </a:p>
        </p:txBody>
      </p:sp>
      <p:sp>
        <p:nvSpPr>
          <p:cNvPr id="8" name="2 Marcador de contenido"/>
          <p:cNvSpPr>
            <a:spLocks noGrp="1"/>
          </p:cNvSpPr>
          <p:nvPr/>
        </p:nvSpPr>
        <p:spPr>
          <a:xfrm>
            <a:off x="323528" y="2780928"/>
            <a:ext cx="5410944" cy="20882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1600" b="1" kern="1200" dirty="0" smtClean="0"/>
              <a:t>Precaución:</a:t>
            </a:r>
          </a:p>
          <a:p>
            <a:pPr algn="just"/>
            <a:r>
              <a:rPr lang="es-MX" sz="1600" kern="1200" dirty="0" smtClean="0"/>
              <a:t>Son persistentes y se pueden quedar por mucho tiempo en el suelo y el agua.</a:t>
            </a:r>
          </a:p>
          <a:p>
            <a:pPr algn="just"/>
            <a:r>
              <a:rPr lang="es-MX" sz="1600" kern="1200" dirty="0" smtClean="0"/>
              <a:t>Causan alteración hormonal.</a:t>
            </a:r>
          </a:p>
          <a:p>
            <a:pPr algn="just"/>
            <a:r>
              <a:rPr lang="es-MX" sz="1600" kern="1200" dirty="0" smtClean="0"/>
              <a:t>Son tóxicos para los peces y la vida salvaje y no se deberían usar cuando se descargan directamente al mar.</a:t>
            </a:r>
          </a:p>
          <a:p>
            <a:endParaRPr lang="es-MX" sz="2000" kern="1200" dirty="0"/>
          </a:p>
        </p:txBody>
      </p:sp>
      <p:pic>
        <p:nvPicPr>
          <p:cNvPr id="9" name="Picture 8" descr="http://4.bp.blogspot.com/-y61T37rwc70/ThYs09PhvXI/AAAAAAAACSM/tf0p0bIxHX4/s640/jabon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149080"/>
            <a:ext cx="2921207" cy="194421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83568" y="566124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kern="1200" dirty="0" smtClean="0">
                <a:solidFill>
                  <a:schemeClr val="accent6">
                    <a:lumMod val="75000"/>
                  </a:schemeClr>
                </a:solidFill>
              </a:rPr>
              <a:t>CHICOS BUENOS:</a:t>
            </a:r>
          </a:p>
          <a:p>
            <a:pPr algn="ctr"/>
            <a:r>
              <a:rPr lang="es-ES_tradnl" kern="1200" dirty="0" smtClean="0">
                <a:solidFill>
                  <a:srgbClr val="FFFFFF"/>
                </a:solidFill>
              </a:rPr>
              <a:t>JABONES</a:t>
            </a:r>
            <a:endParaRPr lang="es-MX" kern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563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23528" y="260648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3 Rectángulo"/>
          <p:cNvSpPr/>
          <p:nvPr/>
        </p:nvSpPr>
        <p:spPr>
          <a:xfrm>
            <a:off x="5364088" y="1484784"/>
            <a:ext cx="3004565" cy="463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kern="1200" dirty="0" smtClean="0">
                <a:solidFill>
                  <a:srgbClr val="E46C0A"/>
                </a:solidFill>
                <a:latin typeface="Berlin Sans FB Demi" pitchFamily="34" charset="0"/>
              </a:rPr>
              <a:t>BLANQUEADORES</a:t>
            </a:r>
            <a:endParaRPr lang="es-MX" sz="2400" kern="1200" dirty="0">
              <a:solidFill>
                <a:srgbClr val="E46C0A"/>
              </a:solidFill>
              <a:latin typeface="Berlin Sans FB Demi" pitchFamily="34" charset="0"/>
            </a:endParaRPr>
          </a:p>
        </p:txBody>
      </p:sp>
      <p:sp>
        <p:nvSpPr>
          <p:cNvPr id="6" name="2 Marcador de contenido"/>
          <p:cNvSpPr>
            <a:spLocks noGrp="1"/>
          </p:cNvSpPr>
          <p:nvPr/>
        </p:nvSpPr>
        <p:spPr>
          <a:xfrm>
            <a:off x="3491880" y="2204864"/>
            <a:ext cx="5472608" cy="11521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1600" b="1" kern="1200" dirty="0" smtClean="0"/>
              <a:t>¿Que hacen?</a:t>
            </a:r>
          </a:p>
          <a:p>
            <a:pPr algn="just"/>
            <a:r>
              <a:rPr lang="es-MX" sz="1600" kern="1200" dirty="0" smtClean="0"/>
              <a:t>Quitan las manchas</a:t>
            </a:r>
          </a:p>
          <a:p>
            <a:pPr algn="just"/>
            <a:r>
              <a:rPr lang="es-MX" sz="1600" kern="1200" dirty="0" smtClean="0"/>
              <a:t>Los limpiadores con lejía son desinfectantes</a:t>
            </a:r>
          </a:p>
          <a:p>
            <a:pPr marL="0" indent="0" algn="just">
              <a:buNone/>
            </a:pPr>
            <a:endParaRPr lang="es-MX" sz="1600" kern="1200" dirty="0"/>
          </a:p>
          <a:p>
            <a:pPr marL="0" indent="0" algn="just">
              <a:buNone/>
            </a:pPr>
            <a:r>
              <a:rPr lang="es-MX" sz="1600" kern="1200" dirty="0" smtClean="0"/>
              <a:t>  </a:t>
            </a:r>
          </a:p>
          <a:p>
            <a:endParaRPr lang="es-MX" sz="2400" kern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3429000"/>
            <a:ext cx="417646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kern="1200" dirty="0" smtClean="0">
                <a:solidFill>
                  <a:schemeClr val="accent6">
                    <a:lumMod val="75000"/>
                  </a:schemeClr>
                </a:solidFill>
              </a:rPr>
              <a:t>CHICOS MALOS: </a:t>
            </a:r>
          </a:p>
          <a:p>
            <a:pPr algn="ctr"/>
            <a:r>
              <a:rPr lang="es-MX" sz="1600" kern="1200" dirty="0" smtClean="0"/>
              <a:t>Amoniaco, hidróxido de sodio (lejia), cloro</a:t>
            </a:r>
            <a:endParaRPr lang="es-MX" sz="1600" kern="1200" dirty="0"/>
          </a:p>
        </p:txBody>
      </p:sp>
      <p:sp>
        <p:nvSpPr>
          <p:cNvPr id="8" name="2 Marcador de contenido"/>
          <p:cNvSpPr txBox="1">
            <a:spLocks/>
          </p:cNvSpPr>
          <p:nvPr/>
        </p:nvSpPr>
        <p:spPr>
          <a:xfrm>
            <a:off x="539552" y="3861048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algn="just">
              <a:buFont typeface="Arial" pitchFamily="34" charset="0"/>
              <a:buNone/>
            </a:pPr>
            <a:r>
              <a:rPr lang="es-MX" sz="1600" b="1" kern="1200" dirty="0" smtClean="0"/>
              <a:t>Precaución</a:t>
            </a:r>
          </a:p>
          <a:p>
            <a:pPr algn="just"/>
            <a:r>
              <a:rPr lang="es-MX" sz="1600" kern="1200" dirty="0" smtClean="0"/>
              <a:t>NUNCA se debe usar lejia con un limpiador para inodoros o quitaóxido porque se produce un gas peligroso.  </a:t>
            </a:r>
          </a:p>
          <a:p>
            <a:pPr algn="just"/>
            <a:r>
              <a:rPr lang="es-MX" sz="1600" kern="1200" dirty="0" smtClean="0"/>
              <a:t>Blanqueadores (cloro) y amoniaco son muy peligrosos</a:t>
            </a:r>
          </a:p>
          <a:p>
            <a:endParaRPr lang="es-MX" sz="2400" i="1" kern="1200" dirty="0"/>
          </a:p>
        </p:txBody>
      </p:sp>
      <p:sp>
        <p:nvSpPr>
          <p:cNvPr id="9" name="Rectangle 8"/>
          <p:cNvSpPr/>
          <p:nvPr/>
        </p:nvSpPr>
        <p:spPr>
          <a:xfrm>
            <a:off x="5940152" y="5733256"/>
            <a:ext cx="27090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1200" dirty="0" smtClean="0">
                <a:solidFill>
                  <a:schemeClr val="accent6">
                    <a:lumMod val="75000"/>
                  </a:schemeClr>
                </a:solidFill>
              </a:rPr>
              <a:t>       CHICOS </a:t>
            </a:r>
            <a:r>
              <a:rPr lang="en-US" b="1" kern="1200" dirty="0">
                <a:solidFill>
                  <a:schemeClr val="accent6">
                    <a:lumMod val="75000"/>
                  </a:schemeClr>
                </a:solidFill>
              </a:rPr>
              <a:t>BUENOS: </a:t>
            </a:r>
            <a:endParaRPr lang="en-US" b="1" kern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kern="1200" dirty="0" smtClean="0">
                <a:solidFill>
                  <a:srgbClr val="FFFFFF"/>
                </a:solidFill>
              </a:rPr>
              <a:t>PEROXIDO DE HIDROGENO</a:t>
            </a:r>
            <a:endParaRPr lang="en-US" kern="1200" dirty="0">
              <a:solidFill>
                <a:srgbClr val="FFFF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556792"/>
            <a:ext cx="31750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70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23528" y="404664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3 Rectángulo"/>
          <p:cNvSpPr/>
          <p:nvPr/>
        </p:nvSpPr>
        <p:spPr>
          <a:xfrm>
            <a:off x="4644008" y="1628800"/>
            <a:ext cx="4251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kern="12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COMPUESTOS CLORADOS</a:t>
            </a:r>
            <a:endParaRPr lang="es-MX" sz="2400" kern="12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6" name="4 Rectángulo"/>
          <p:cNvSpPr/>
          <p:nvPr/>
        </p:nvSpPr>
        <p:spPr>
          <a:xfrm>
            <a:off x="395536" y="1628800"/>
            <a:ext cx="2232248" cy="12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480"/>
              </a:spcBef>
            </a:pPr>
            <a:r>
              <a:rPr lang="es-MX" kern="1200" dirty="0" smtClean="0">
                <a:solidFill>
                  <a:srgbClr val="5A390E"/>
                </a:solidFill>
                <a:latin typeface="Berlin Sans FB" pitchFamily="34" charset="0"/>
              </a:rPr>
              <a:t>Hay 15,000 compuestos clorados que se usan comercialmente .</a:t>
            </a:r>
          </a:p>
        </p:txBody>
      </p:sp>
      <p:pic>
        <p:nvPicPr>
          <p:cNvPr id="7" name="Picture 6" descr="http://www.a-1basements.com/wp-content/uploads/2013/06/bleach.jpg"/>
          <p:cNvPicPr>
            <a:picLocks noChangeAspect="1" noChangeArrowheads="1"/>
          </p:cNvPicPr>
          <p:nvPr/>
        </p:nvPicPr>
        <p:blipFill rotWithShape="1">
          <a:blip r:embed="rId3" cstate="print"/>
          <a:srcRect l="-1551" t="8138" r="5069" b="-8154"/>
          <a:stretch/>
        </p:blipFill>
        <p:spPr bwMode="auto">
          <a:xfrm>
            <a:off x="323528" y="3284984"/>
            <a:ext cx="1773014" cy="2592288"/>
          </a:xfrm>
          <a:prstGeom prst="rect">
            <a:avLst/>
          </a:prstGeom>
          <a:noFill/>
        </p:spPr>
      </p:pic>
      <p:sp>
        <p:nvSpPr>
          <p:cNvPr id="8" name="5 Rectángulo"/>
          <p:cNvSpPr/>
          <p:nvPr/>
        </p:nvSpPr>
        <p:spPr>
          <a:xfrm>
            <a:off x="3779912" y="2132856"/>
            <a:ext cx="5256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MX" b="1" kern="1200" dirty="0" smtClean="0">
                <a:solidFill>
                  <a:srgbClr val="996633"/>
                </a:solidFill>
              </a:rPr>
              <a:t>POP (Persistent Organic Pollutant)</a:t>
            </a:r>
          </a:p>
          <a:p>
            <a:pPr lvl="1" algn="ctr"/>
            <a:r>
              <a:rPr lang="es-MX" b="1" kern="1200" dirty="0" smtClean="0">
                <a:solidFill>
                  <a:srgbClr val="996633"/>
                </a:solidFill>
              </a:rPr>
              <a:t> (</a:t>
            </a:r>
            <a:r>
              <a:rPr lang="es-MX" sz="1600" b="1" kern="1200" dirty="0" smtClean="0">
                <a:solidFill>
                  <a:srgbClr val="996633"/>
                </a:solidFill>
              </a:rPr>
              <a:t>contaminante</a:t>
            </a:r>
            <a:r>
              <a:rPr lang="es-MX" b="1" kern="1200" dirty="0" smtClean="0">
                <a:solidFill>
                  <a:srgbClr val="996633"/>
                </a:solidFill>
              </a:rPr>
              <a:t> orgánico persistente) </a:t>
            </a:r>
            <a:endParaRPr lang="es-MX" kern="1200" dirty="0" smtClean="0">
              <a:solidFill>
                <a:srgbClr val="996633"/>
              </a:solidFill>
            </a:endParaRPr>
          </a:p>
          <a:p>
            <a:pPr lvl="1" algn="ctr"/>
            <a:r>
              <a:rPr lang="es-MX" b="1" kern="1200" dirty="0" smtClean="0">
                <a:solidFill>
                  <a:srgbClr val="996633"/>
                </a:solidFill>
              </a:rPr>
              <a:t>PBT (Persistente, </a:t>
            </a:r>
            <a:r>
              <a:rPr lang="es-MX" b="1" kern="1200" dirty="0" err="1" smtClean="0">
                <a:solidFill>
                  <a:srgbClr val="996633"/>
                </a:solidFill>
              </a:rPr>
              <a:t>bioaccumulativeoand</a:t>
            </a:r>
            <a:r>
              <a:rPr lang="es-MX" b="1" kern="1200" dirty="0" smtClean="0">
                <a:solidFill>
                  <a:srgbClr val="996633"/>
                </a:solidFill>
              </a:rPr>
              <a:t> Toxico)</a:t>
            </a:r>
          </a:p>
        </p:txBody>
      </p:sp>
      <p:sp>
        <p:nvSpPr>
          <p:cNvPr id="9" name="2 Marcador de contenido"/>
          <p:cNvSpPr>
            <a:spLocks noGrp="1"/>
          </p:cNvSpPr>
          <p:nvPr/>
        </p:nvSpPr>
        <p:spPr>
          <a:xfrm>
            <a:off x="2699792" y="3501008"/>
            <a:ext cx="5976664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 typeface="Wingdings" pitchFamily="2" charset="2"/>
              <a:buChar char="§"/>
            </a:pPr>
            <a:r>
              <a:rPr lang="es-MX" sz="1800" kern="1200" dirty="0" smtClean="0">
                <a:solidFill>
                  <a:srgbClr val="5A390E"/>
                </a:solidFill>
              </a:rPr>
              <a:t>Son muy estables y durables.</a:t>
            </a:r>
          </a:p>
          <a:p>
            <a:pPr lvl="0">
              <a:buFont typeface="Wingdings" pitchFamily="2" charset="2"/>
              <a:buChar char="§"/>
            </a:pPr>
            <a:r>
              <a:rPr lang="es-MX" sz="1800" kern="1200" dirty="0" smtClean="0">
                <a:solidFill>
                  <a:srgbClr val="5A390E"/>
                </a:solidFill>
              </a:rPr>
              <a:t>NO se degradan ambientalmente.  </a:t>
            </a:r>
          </a:p>
          <a:p>
            <a:pPr lvl="0">
              <a:buFont typeface="Wingdings" pitchFamily="2" charset="2"/>
              <a:buChar char="§"/>
            </a:pPr>
            <a:r>
              <a:rPr lang="es-MX" sz="1800" kern="1200" dirty="0" smtClean="0">
                <a:solidFill>
                  <a:srgbClr val="5A390E"/>
                </a:solidFill>
              </a:rPr>
              <a:t>Son capaces de transportarse por largas distancias.</a:t>
            </a:r>
          </a:p>
          <a:p>
            <a:pPr lvl="0">
              <a:buFont typeface="Wingdings" pitchFamily="2" charset="2"/>
              <a:buChar char="§"/>
            </a:pPr>
            <a:r>
              <a:rPr lang="es-MX" sz="1800" kern="1200" dirty="0" smtClean="0">
                <a:solidFill>
                  <a:srgbClr val="5A390E"/>
                </a:solidFill>
              </a:rPr>
              <a:t>Están asociados a problemas de salud crónica.</a:t>
            </a:r>
          </a:p>
        </p:txBody>
      </p:sp>
    </p:spTree>
    <p:extLst>
      <p:ext uri="{BB962C8B-B14F-4D97-AF65-F5344CB8AC3E}">
        <p14:creationId xmlns:p14="http://schemas.microsoft.com/office/powerpoint/2010/main" val="2196563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23528" y="188640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3 Rectángulo"/>
          <p:cNvSpPr/>
          <p:nvPr/>
        </p:nvSpPr>
        <p:spPr>
          <a:xfrm>
            <a:off x="5796136" y="1628800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kern="12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DESINFECTANTES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644" y="2276873"/>
            <a:ext cx="1961658" cy="29523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1520" y="1268760"/>
            <a:ext cx="4896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600" b="1" kern="1200" dirty="0" smtClean="0">
                <a:ea typeface="SimSun"/>
                <a:cs typeface="Times New Roman"/>
              </a:rPr>
              <a:t>¿</a:t>
            </a:r>
            <a:r>
              <a:rPr lang="fr-FR" sz="1600" b="1" kern="1200" dirty="0" err="1">
                <a:ea typeface="SimSun"/>
                <a:cs typeface="Times New Roman"/>
              </a:rPr>
              <a:t>Q</a:t>
            </a:r>
            <a:r>
              <a:rPr lang="fr-FR" sz="1600" b="1" kern="1200" dirty="0" err="1" smtClean="0">
                <a:ea typeface="SimSun"/>
                <a:cs typeface="Times New Roman"/>
              </a:rPr>
              <a:t>ué</a:t>
            </a:r>
            <a:r>
              <a:rPr lang="es-MX" sz="1600" b="1" kern="1200" dirty="0" smtClean="0">
                <a:ea typeface="SimSun"/>
                <a:cs typeface="Times New Roman"/>
              </a:rPr>
              <a:t> hacen?  </a:t>
            </a:r>
          </a:p>
          <a:p>
            <a:pPr lvl="0" algn="just"/>
            <a:r>
              <a:rPr lang="es-MX" sz="1600" kern="1200" dirty="0" smtClean="0">
                <a:ea typeface="SimSun"/>
                <a:cs typeface="Times New Roman"/>
              </a:rPr>
              <a:t>Matan o inactivan agentes patógenos (bacterias,  virus, protozoarios)</a:t>
            </a:r>
            <a:endParaRPr lang="es-MX" sz="1600" kern="1200" dirty="0">
              <a:ea typeface="SimSu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204864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kern="1200" dirty="0" smtClean="0">
                <a:solidFill>
                  <a:schemeClr val="accent6">
                    <a:lumMod val="75000"/>
                  </a:schemeClr>
                </a:solidFill>
              </a:rPr>
              <a:t>CHICOS MALOS:</a:t>
            </a:r>
          </a:p>
          <a:p>
            <a:pPr algn="ctr"/>
            <a:r>
              <a:rPr lang="es-MX" sz="1600" kern="1200" dirty="0" smtClean="0"/>
              <a:t>Cloro, algunos alcoholes, aldeidos, compuestos fenólicos, de Amonio cuaternario, aceite de pino.</a:t>
            </a:r>
            <a:endParaRPr lang="es-MX" sz="1600" kern="1200" dirty="0"/>
          </a:p>
        </p:txBody>
      </p:sp>
      <p:sp>
        <p:nvSpPr>
          <p:cNvPr id="9" name="2 Marcador de contenido"/>
          <p:cNvSpPr>
            <a:spLocks noGrp="1"/>
          </p:cNvSpPr>
          <p:nvPr/>
        </p:nvSpPr>
        <p:spPr>
          <a:xfrm>
            <a:off x="179512" y="3212976"/>
            <a:ext cx="5904656" cy="1618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sz="1600" b="1" kern="1200" dirty="0" smtClean="0">
                <a:solidFill>
                  <a:schemeClr val="tx1"/>
                </a:solidFill>
                <a:ea typeface="SimSun"/>
                <a:cs typeface="Times New Roman"/>
              </a:rPr>
              <a:t>Precausiones:</a:t>
            </a:r>
          </a:p>
          <a:p>
            <a:pPr marL="0" indent="0">
              <a:buNone/>
            </a:pPr>
            <a:r>
              <a:rPr lang="es-MX" sz="1400" b="1" kern="1200" dirty="0" smtClean="0">
                <a:solidFill>
                  <a:schemeClr val="tx1"/>
                </a:solidFill>
                <a:ea typeface="SimSun"/>
                <a:cs typeface="Times New Roman"/>
              </a:rPr>
              <a:t>Aldehidos. - </a:t>
            </a:r>
            <a:r>
              <a:rPr lang="es-MX" sz="1400" kern="1200" dirty="0" smtClean="0">
                <a:solidFill>
                  <a:schemeClr val="tx1"/>
                </a:solidFill>
                <a:ea typeface="SimSun"/>
                <a:cs typeface="Times New Roman"/>
              </a:rPr>
              <a:t>Irritación respiratoria, rinitis y asma</a:t>
            </a:r>
          </a:p>
          <a:p>
            <a:pPr marL="0" indent="0">
              <a:buNone/>
            </a:pPr>
            <a:r>
              <a:rPr lang="es-MX" sz="1400" b="1" kern="1200" dirty="0" smtClean="0">
                <a:solidFill>
                  <a:schemeClr val="tx1"/>
                </a:solidFill>
                <a:ea typeface="SimSun"/>
                <a:cs typeface="Times New Roman"/>
              </a:rPr>
              <a:t>Hipoclorito. </a:t>
            </a:r>
            <a:r>
              <a:rPr lang="en-US" sz="1400" b="1" kern="1200" dirty="0" smtClean="0">
                <a:solidFill>
                  <a:schemeClr val="tx1"/>
                </a:solidFill>
                <a:ea typeface="SimSun"/>
                <a:cs typeface="Times New Roman"/>
              </a:rPr>
              <a:t>–</a:t>
            </a:r>
            <a:r>
              <a:rPr lang="es-MX" sz="1400" b="1" kern="1200" dirty="0" smtClean="0">
                <a:solidFill>
                  <a:schemeClr val="tx1"/>
                </a:solidFill>
                <a:ea typeface="SimSun"/>
                <a:cs typeface="Times New Roman"/>
              </a:rPr>
              <a:t> </a:t>
            </a:r>
            <a:r>
              <a:rPr lang="es-MX" sz="1400" kern="1200" dirty="0" smtClean="0">
                <a:solidFill>
                  <a:schemeClr val="tx1"/>
                </a:solidFill>
                <a:ea typeface="SimSun"/>
                <a:cs typeface="Times New Roman"/>
              </a:rPr>
              <a:t>corrosivos para los ojos y queman membranas mucosas</a:t>
            </a:r>
          </a:p>
          <a:p>
            <a:pPr marL="0" indent="0">
              <a:buNone/>
            </a:pPr>
            <a:r>
              <a:rPr lang="es-MX" sz="1400" b="1" kern="1200" dirty="0" smtClean="0">
                <a:solidFill>
                  <a:schemeClr val="tx1"/>
                </a:solidFill>
                <a:ea typeface="SimSun"/>
                <a:cs typeface="Times New Roman"/>
              </a:rPr>
              <a:t>Acite de pino. </a:t>
            </a:r>
            <a:r>
              <a:rPr lang="en-US" sz="1400" b="1" kern="1200" dirty="0" smtClean="0">
                <a:solidFill>
                  <a:schemeClr val="tx1"/>
                </a:solidFill>
                <a:ea typeface="SimSun"/>
                <a:cs typeface="Times New Roman"/>
              </a:rPr>
              <a:t>–</a:t>
            </a:r>
            <a:r>
              <a:rPr lang="es-MX" sz="1400" b="1" kern="1200" dirty="0" smtClean="0">
                <a:solidFill>
                  <a:schemeClr val="tx1"/>
                </a:solidFill>
                <a:ea typeface="SimSun"/>
                <a:cs typeface="Times New Roman"/>
              </a:rPr>
              <a:t> </a:t>
            </a:r>
            <a:r>
              <a:rPr lang="es-MX" sz="1400" kern="1200" dirty="0" smtClean="0">
                <a:solidFill>
                  <a:schemeClr val="tx1"/>
                </a:solidFill>
                <a:ea typeface="SimSun"/>
                <a:cs typeface="Times New Roman"/>
              </a:rPr>
              <a:t>La causa mas comun de envenamiento serio o fatal reportada en los centros de envenamiento en USA  </a:t>
            </a:r>
            <a:endParaRPr lang="es-MX" sz="1400" b="1" kern="1200" dirty="0" smtClean="0">
              <a:solidFill>
                <a:schemeClr val="tx1"/>
              </a:solidFill>
              <a:ea typeface="SimSun"/>
              <a:cs typeface="Times New Roman"/>
            </a:endParaRPr>
          </a:p>
          <a:p>
            <a:pPr marL="0" indent="0">
              <a:buNone/>
            </a:pPr>
            <a:endParaRPr lang="es-MX" sz="1400" b="1" kern="1200" dirty="0" smtClean="0">
              <a:solidFill>
                <a:schemeClr val="tx1"/>
              </a:solidFill>
              <a:ea typeface="SimSun"/>
              <a:cs typeface="Times New Roman"/>
            </a:endParaRPr>
          </a:p>
          <a:p>
            <a:pPr marL="0" indent="0">
              <a:buNone/>
            </a:pPr>
            <a:endParaRPr lang="es-MX" sz="1600" kern="1200" dirty="0" smtClean="0">
              <a:solidFill>
                <a:schemeClr val="tx1"/>
              </a:solidFill>
              <a:ea typeface="SimSu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1800" y="573325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kern="1200" dirty="0" smtClean="0">
                <a:solidFill>
                  <a:schemeClr val="accent6">
                    <a:lumMod val="75000"/>
                  </a:schemeClr>
                </a:solidFill>
              </a:rPr>
              <a:t>CHICOS BUENOS:</a:t>
            </a:r>
          </a:p>
          <a:p>
            <a:pPr algn="ctr"/>
            <a:r>
              <a:rPr lang="es-MX" kern="1200" dirty="0" smtClean="0">
                <a:solidFill>
                  <a:srgbClr val="FFFFFF"/>
                </a:solidFill>
              </a:rPr>
              <a:t>PEROXIDO DE HIDROGENO, ALCOHOL ETILICO</a:t>
            </a:r>
            <a:endParaRPr lang="es-MX" kern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551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95536" y="188640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3 Rectángulo"/>
          <p:cNvSpPr/>
          <p:nvPr/>
        </p:nvSpPr>
        <p:spPr>
          <a:xfrm>
            <a:off x="3707904" y="1484784"/>
            <a:ext cx="4875483" cy="34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b="1" kern="12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COMPUESTOS ORGÁNICOS VOLÁTILES (COV)</a:t>
            </a:r>
          </a:p>
        </p:txBody>
      </p:sp>
      <p:sp>
        <p:nvSpPr>
          <p:cNvPr id="6" name="Rectangle 5"/>
          <p:cNvSpPr/>
          <p:nvPr/>
        </p:nvSpPr>
        <p:spPr>
          <a:xfrm>
            <a:off x="179512" y="1628800"/>
            <a:ext cx="38164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400" b="1" kern="1200" dirty="0" smtClean="0">
                <a:ea typeface="SimSun"/>
                <a:cs typeface="Times New Roman"/>
              </a:rPr>
              <a:t>¿</a:t>
            </a:r>
            <a:r>
              <a:rPr lang="fr-FR" sz="1400" b="1" kern="1200" dirty="0" err="1">
                <a:ea typeface="SimSun"/>
                <a:cs typeface="Times New Roman"/>
              </a:rPr>
              <a:t>Q</a:t>
            </a:r>
            <a:r>
              <a:rPr lang="fr-FR" sz="1400" b="1" kern="1200" dirty="0" err="1" smtClean="0">
                <a:ea typeface="SimSun"/>
                <a:cs typeface="Times New Roman"/>
              </a:rPr>
              <a:t>ué</a:t>
            </a:r>
            <a:r>
              <a:rPr lang="es-MX" sz="1400" b="1" kern="1200" dirty="0" smtClean="0">
                <a:ea typeface="SimSun"/>
                <a:cs typeface="Times New Roman"/>
              </a:rPr>
              <a:t> son?  </a:t>
            </a:r>
          </a:p>
          <a:p>
            <a:pPr lvl="0" algn="just"/>
            <a:r>
              <a:rPr lang="es-MX" sz="1400" kern="1200" dirty="0" smtClean="0">
                <a:ea typeface="SimSun"/>
                <a:cs typeface="Times New Roman"/>
              </a:rPr>
              <a:t>Substancias que forman </a:t>
            </a:r>
            <a:r>
              <a:rPr lang="es-MX" sz="1400" kern="1200" dirty="0">
                <a:ea typeface="SimSun"/>
                <a:cs typeface="Times New Roman"/>
              </a:rPr>
              <a:t>vapores a temperatura ambiente</a:t>
            </a:r>
            <a:r>
              <a:rPr lang="es-MX" sz="1400" kern="1200" dirty="0" smtClean="0">
                <a:ea typeface="SimSun"/>
                <a:cs typeface="Times New Roman"/>
              </a:rPr>
              <a:t>.</a:t>
            </a:r>
            <a:endParaRPr lang="es-MX" sz="1400" kern="1200" dirty="0">
              <a:ea typeface="SimSun"/>
              <a:cs typeface="Times New Roman"/>
            </a:endParaRPr>
          </a:p>
        </p:txBody>
      </p:sp>
      <p:sp>
        <p:nvSpPr>
          <p:cNvPr id="7" name="2 Marcador de contenido"/>
          <p:cNvSpPr>
            <a:spLocks noGrp="1"/>
          </p:cNvSpPr>
          <p:nvPr/>
        </p:nvSpPr>
        <p:spPr>
          <a:xfrm>
            <a:off x="251520" y="2348880"/>
            <a:ext cx="5482952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MX" sz="1200" kern="1200" dirty="0" smtClean="0">
              <a:ea typeface="SimSun"/>
              <a:cs typeface="Times New Roman"/>
            </a:endParaRPr>
          </a:p>
          <a:p>
            <a:pPr marL="0" indent="0" algn="just">
              <a:buNone/>
            </a:pPr>
            <a:r>
              <a:rPr lang="es-MX" sz="1200" b="1" kern="1200" dirty="0" smtClean="0">
                <a:ea typeface="SimSun"/>
                <a:cs typeface="Times New Roman"/>
              </a:rPr>
              <a:t>Precausión </a:t>
            </a:r>
          </a:p>
          <a:p>
            <a:pPr algn="just"/>
            <a:r>
              <a:rPr lang="es-MX" sz="1200" kern="1200" dirty="0" smtClean="0">
                <a:ea typeface="SimSun"/>
                <a:cs typeface="Times New Roman"/>
              </a:rPr>
              <a:t>Existe </a:t>
            </a:r>
            <a:r>
              <a:rPr lang="es-MX" sz="1200" kern="1200" dirty="0">
                <a:ea typeface="SimSun"/>
                <a:cs typeface="Times New Roman"/>
              </a:rPr>
              <a:t>un gran número que pueden provocar desde  daño neurológico, a  órganos, hasta cáncer.  </a:t>
            </a:r>
          </a:p>
          <a:p>
            <a:pPr lvl="0" algn="just">
              <a:buFont typeface="Symbol"/>
              <a:buChar char=""/>
            </a:pPr>
            <a:r>
              <a:rPr lang="es-MX" sz="1200" b="1" kern="1200" dirty="0" smtClean="0">
                <a:solidFill>
                  <a:schemeClr val="accent6">
                    <a:lumMod val="75000"/>
                  </a:schemeClr>
                </a:solidFill>
                <a:ea typeface="SimSun"/>
                <a:cs typeface="Times New Roman"/>
              </a:rPr>
              <a:t>Son cancerígenos</a:t>
            </a:r>
            <a:r>
              <a:rPr lang="es-MX" sz="1200" kern="1200" dirty="0" smtClean="0">
                <a:ea typeface="SimSun"/>
                <a:cs typeface="Times New Roman"/>
              </a:rPr>
              <a:t>, alteradores endocrinos, alteradores del sistema nervioso central.   </a:t>
            </a:r>
          </a:p>
          <a:p>
            <a:pPr lvl="0" algn="just">
              <a:buFont typeface="Symbol"/>
              <a:buChar char=""/>
            </a:pPr>
            <a:r>
              <a:rPr lang="es-MX" sz="1200" kern="1200" dirty="0" smtClean="0">
                <a:ea typeface="SimSun"/>
                <a:cs typeface="Times New Roman"/>
              </a:rPr>
              <a:t>El formaldehido y los solventes son VOC y son de los tóxicos más peligrosos de las casas.</a:t>
            </a:r>
          </a:p>
          <a:p>
            <a:pPr marL="0" indent="0" algn="just">
              <a:buNone/>
            </a:pPr>
            <a:endParaRPr lang="es-MX" sz="1400" kern="1200" dirty="0"/>
          </a:p>
        </p:txBody>
      </p:sp>
      <p:sp>
        <p:nvSpPr>
          <p:cNvPr id="8" name="Rectangle 7"/>
          <p:cNvSpPr/>
          <p:nvPr/>
        </p:nvSpPr>
        <p:spPr>
          <a:xfrm>
            <a:off x="107504" y="5877272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i="1" kern="1200" dirty="0" smtClean="0">
                <a:solidFill>
                  <a:schemeClr val="bg1"/>
                </a:solidFill>
                <a:ea typeface="SimSun"/>
                <a:cs typeface="Times New Roman"/>
              </a:rPr>
              <a:t>Puesto </a:t>
            </a:r>
            <a:r>
              <a:rPr lang="es-MX" sz="1600" i="1" kern="1200" dirty="0">
                <a:solidFill>
                  <a:schemeClr val="bg1"/>
                </a:solidFill>
                <a:ea typeface="SimSun"/>
                <a:cs typeface="Times New Roman"/>
              </a:rPr>
              <a:t>que contienen carbón, se les puede llamar “orgánicos” en las etiquetas.</a:t>
            </a:r>
          </a:p>
        </p:txBody>
      </p:sp>
      <p:grpSp>
        <p:nvGrpSpPr>
          <p:cNvPr id="9" name="4 Grupo"/>
          <p:cNvGrpSpPr/>
          <p:nvPr/>
        </p:nvGrpSpPr>
        <p:grpSpPr>
          <a:xfrm>
            <a:off x="6732240" y="1916832"/>
            <a:ext cx="1999109" cy="1999109"/>
            <a:chOff x="6401137" y="1369705"/>
            <a:chExt cx="1999109" cy="1999109"/>
          </a:xfrm>
        </p:grpSpPr>
        <p:pic>
          <p:nvPicPr>
            <p:cNvPr id="11" name="Picture 10" descr="http://t1.gstatic.com/images?q=tbn:ANd9GcT0KOD3T04tvJ64n0JMub4eNv8quc1I18d9mb4amE5tgCB9ugKu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367499">
              <a:off x="6401137" y="1369705"/>
              <a:ext cx="1999109" cy="1999109"/>
            </a:xfrm>
            <a:prstGeom prst="rect">
              <a:avLst/>
            </a:prstGeom>
            <a:noFill/>
          </p:spPr>
        </p:pic>
        <p:sp>
          <p:nvSpPr>
            <p:cNvPr id="12" name="6 CuadroTexto"/>
            <p:cNvSpPr txBox="1"/>
            <p:nvPr/>
          </p:nvSpPr>
          <p:spPr>
            <a:xfrm rot="20576609">
              <a:off x="6477400" y="1400499"/>
              <a:ext cx="9536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kern="1200" dirty="0" smtClean="0">
                  <a:solidFill>
                    <a:schemeClr val="bg1"/>
                  </a:solidFill>
                </a:rPr>
                <a:t>pinturas</a:t>
              </a:r>
              <a:endParaRPr lang="es-MX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7 Grupo"/>
          <p:cNvGrpSpPr/>
          <p:nvPr/>
        </p:nvGrpSpPr>
        <p:grpSpPr>
          <a:xfrm>
            <a:off x="6218900" y="4221088"/>
            <a:ext cx="2463685" cy="1933061"/>
            <a:chOff x="7811372" y="4005064"/>
            <a:chExt cx="2858699" cy="2314398"/>
          </a:xfrm>
        </p:grpSpPr>
        <p:pic>
          <p:nvPicPr>
            <p:cNvPr id="14" name="Picture 13" descr="http://t1.gstatic.com/images?q=tbn:ANd9GcQMwuvvdvIYrPgu3IERHmTiWbJHIsNznISzUz2RI66rIshXOnd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89251" y="4005064"/>
              <a:ext cx="2605594" cy="1749742"/>
            </a:xfrm>
            <a:prstGeom prst="rect">
              <a:avLst/>
            </a:prstGeom>
            <a:noFill/>
          </p:spPr>
        </p:pic>
        <p:sp>
          <p:nvSpPr>
            <p:cNvPr id="15" name="9 CuadroTexto"/>
            <p:cNvSpPr txBox="1"/>
            <p:nvPr/>
          </p:nvSpPr>
          <p:spPr>
            <a:xfrm>
              <a:off x="7811372" y="5877272"/>
              <a:ext cx="2858699" cy="442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kern="1200" dirty="0" smtClean="0">
                  <a:solidFill>
                    <a:srgbClr val="FFFFFF"/>
                  </a:solidFill>
                </a:rPr>
                <a:t>Fragancias para el hogar</a:t>
              </a:r>
              <a:endParaRPr lang="es-MX" kern="12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0" y="2780928"/>
            <a:ext cx="8994770" cy="1200329"/>
          </a:xfrm>
          <a:prstGeom prst="rect">
            <a:avLst/>
          </a:prstGeom>
          <a:gradFill flip="none" rotWithShape="1">
            <a:gsLst>
              <a:gs pos="0">
                <a:schemeClr val="dk1">
                  <a:tint val="50000"/>
                  <a:satMod val="300000"/>
                  <a:alpha val="77000"/>
                </a:schemeClr>
              </a:gs>
              <a:gs pos="35000">
                <a:schemeClr val="dk1">
                  <a:tint val="37000"/>
                  <a:satMod val="300000"/>
                  <a:alpha val="77000"/>
                </a:schemeClr>
              </a:gs>
              <a:gs pos="100000">
                <a:schemeClr val="dk1">
                  <a:tint val="15000"/>
                  <a:satMod val="350000"/>
                  <a:alpha val="77000"/>
                </a:schemeClr>
              </a:gs>
            </a:gsLst>
            <a:lin ang="16200000" scaled="1"/>
            <a:tileRect/>
          </a:gradFill>
          <a:ln/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latin typeface="Adobe Hebrew"/>
                <a:cs typeface="Adobe Hebrew"/>
              </a:rPr>
              <a:t>La </a:t>
            </a:r>
            <a:r>
              <a:rPr lang="en-US" kern="1200" dirty="0" err="1" smtClean="0">
                <a:latin typeface="Adobe Hebrew"/>
                <a:cs typeface="Adobe Hebrew"/>
              </a:rPr>
              <a:t>composición</a:t>
            </a:r>
            <a:r>
              <a:rPr lang="en-US" kern="1200" dirty="0" smtClean="0">
                <a:latin typeface="Adobe Hebrew"/>
                <a:cs typeface="Adobe Hebrew"/>
              </a:rPr>
              <a:t> de COV de los </a:t>
            </a:r>
            <a:r>
              <a:rPr lang="en-US" kern="1200" dirty="0" err="1" smtClean="0">
                <a:latin typeface="Adobe Hebrew"/>
                <a:cs typeface="Adobe Hebrew"/>
              </a:rPr>
              <a:t>poductos</a:t>
            </a:r>
            <a:r>
              <a:rPr lang="en-US" kern="1200" dirty="0" smtClean="0">
                <a:latin typeface="Adobe Hebrew"/>
                <a:cs typeface="Adobe Hebrew"/>
              </a:rPr>
              <a:t> “</a:t>
            </a:r>
            <a:r>
              <a:rPr lang="en-US" kern="1200" dirty="0" err="1" smtClean="0">
                <a:latin typeface="Adobe Hebrew"/>
                <a:cs typeface="Adobe Hebrew"/>
              </a:rPr>
              <a:t>verdes</a:t>
            </a:r>
            <a:r>
              <a:rPr lang="en-US" kern="1200" dirty="0" smtClean="0">
                <a:latin typeface="Adobe Hebrew"/>
                <a:cs typeface="Adobe Hebrew"/>
              </a:rPr>
              <a:t>” con </a:t>
            </a:r>
            <a:r>
              <a:rPr lang="en-US" kern="1200" dirty="0" err="1" smtClean="0">
                <a:latin typeface="Adobe Hebrew"/>
                <a:cs typeface="Adobe Hebrew"/>
              </a:rPr>
              <a:t>fragancias</a:t>
            </a:r>
            <a:r>
              <a:rPr lang="en-US" kern="1200" dirty="0" smtClean="0">
                <a:latin typeface="Adobe Hebrew"/>
                <a:cs typeface="Adobe Hebrew"/>
              </a:rPr>
              <a:t>, no </a:t>
            </a:r>
            <a:r>
              <a:rPr lang="en-US" kern="1200" dirty="0" err="1" smtClean="0">
                <a:latin typeface="Adobe Hebrew"/>
                <a:cs typeface="Adobe Hebrew"/>
              </a:rPr>
              <a:t>es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significativamente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</a:p>
          <a:p>
            <a:r>
              <a:rPr lang="en-US" kern="1200" dirty="0" err="1" smtClean="0">
                <a:latin typeface="Adobe Hebrew"/>
                <a:cs typeface="Adobe Hebrew"/>
              </a:rPr>
              <a:t>distinta</a:t>
            </a:r>
            <a:r>
              <a:rPr lang="en-US" kern="1200" dirty="0" smtClean="0">
                <a:latin typeface="Adobe Hebrew"/>
                <a:cs typeface="Adobe Hebrew"/>
              </a:rPr>
              <a:t> a la de </a:t>
            </a:r>
            <a:r>
              <a:rPr lang="en-US" kern="1200" dirty="0" err="1" smtClean="0">
                <a:latin typeface="Adobe Hebrew"/>
                <a:cs typeface="Adobe Hebrew"/>
              </a:rPr>
              <a:t>otros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productos</a:t>
            </a:r>
            <a:r>
              <a:rPr lang="en-US" kern="1200" dirty="0" smtClean="0">
                <a:latin typeface="Adobe Hebrew"/>
                <a:cs typeface="Adobe Hebrew"/>
              </a:rPr>
              <a:t>, </a:t>
            </a:r>
            <a:r>
              <a:rPr lang="en-US" kern="1200" dirty="0" err="1" smtClean="0">
                <a:latin typeface="Adobe Hebrew"/>
                <a:cs typeface="Adobe Hebrew"/>
              </a:rPr>
              <a:t>que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tienen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químicos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que</a:t>
            </a:r>
            <a:r>
              <a:rPr lang="en-US" kern="1200" dirty="0" smtClean="0">
                <a:latin typeface="Adobe Hebrew"/>
                <a:cs typeface="Adobe Hebrew"/>
              </a:rPr>
              <a:t> se </a:t>
            </a:r>
            <a:r>
              <a:rPr lang="en-US" kern="1200" dirty="0" err="1" smtClean="0">
                <a:latin typeface="Adobe Hebrew"/>
                <a:cs typeface="Adobe Hebrew"/>
              </a:rPr>
              <a:t>han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definido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como</a:t>
            </a:r>
            <a:endParaRPr lang="en-US" kern="1200" dirty="0" smtClean="0">
              <a:latin typeface="Adobe Hebrew"/>
              <a:cs typeface="Adobe Hebrew"/>
            </a:endParaRPr>
          </a:p>
          <a:p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peligrosos</a:t>
            </a:r>
            <a:r>
              <a:rPr lang="en-US" kern="1200" dirty="0" smtClean="0">
                <a:latin typeface="Adobe Hebrew"/>
                <a:cs typeface="Adobe Hebrew"/>
              </a:rPr>
              <a:t>.</a:t>
            </a:r>
          </a:p>
          <a:p>
            <a:pPr algn="r"/>
            <a:r>
              <a:rPr lang="en-US" kern="1200" dirty="0" smtClean="0">
                <a:latin typeface="Adobe Hebrew"/>
                <a:cs typeface="Adobe Hebrew"/>
              </a:rPr>
              <a:t>                                                                                                 </a:t>
            </a:r>
            <a:r>
              <a:rPr lang="en-US" i="1" kern="1200" dirty="0" err="1" smtClean="0">
                <a:latin typeface="Adobe Hebrew"/>
                <a:cs typeface="Adobe Hebrew"/>
              </a:rPr>
              <a:t>Estudio</a:t>
            </a:r>
            <a:r>
              <a:rPr lang="en-US" i="1" kern="1200" dirty="0" smtClean="0">
                <a:latin typeface="Adobe Hebrew"/>
                <a:cs typeface="Adobe Hebrew"/>
              </a:rPr>
              <a:t> </a:t>
            </a:r>
            <a:r>
              <a:rPr lang="en-US" i="1" kern="1200" dirty="0" err="1" smtClean="0">
                <a:latin typeface="Adobe Hebrew"/>
                <a:cs typeface="Adobe Hebrew"/>
              </a:rPr>
              <a:t>Steinemann</a:t>
            </a:r>
            <a:r>
              <a:rPr lang="en-US" i="1" kern="1200" dirty="0" smtClean="0">
                <a:latin typeface="Adobe Hebrew"/>
                <a:cs typeface="Adobe Hebrew"/>
              </a:rPr>
              <a:t>, 2011</a:t>
            </a:r>
            <a:r>
              <a:rPr lang="en-US" kern="1200" dirty="0" smtClean="0">
                <a:latin typeface="Adobe Hebrew"/>
                <a:cs typeface="Adobe Hebrew"/>
              </a:rPr>
              <a:t>       </a:t>
            </a:r>
            <a:endParaRPr lang="en-US" kern="1200" dirty="0">
              <a:latin typeface="Adobe Hebrew"/>
              <a:cs typeface="Adobe Hebrew"/>
            </a:endParaRPr>
          </a:p>
        </p:txBody>
      </p:sp>
    </p:spTree>
    <p:extLst>
      <p:ext uri="{BB962C8B-B14F-4D97-AF65-F5344CB8AC3E}">
        <p14:creationId xmlns:p14="http://schemas.microsoft.com/office/powerpoint/2010/main" val="2698370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1 Título"/>
          <p:cNvSpPr>
            <a:spLocks noGrp="1"/>
          </p:cNvSpPr>
          <p:nvPr>
            <p:ph type="title"/>
          </p:nvPr>
        </p:nvSpPr>
        <p:spPr>
          <a:xfrm>
            <a:off x="755576" y="116632"/>
            <a:ext cx="6952262" cy="1143000"/>
          </a:xfrm>
        </p:spPr>
        <p:txBody>
          <a:bodyPr/>
          <a:lstStyle/>
          <a:p>
            <a:r>
              <a:rPr lang="es-MX" sz="4400" dirty="0" smtClean="0">
                <a:solidFill>
                  <a:srgbClr val="FF0000"/>
                </a:solidFill>
              </a:rPr>
              <a:t>Hogar </a:t>
            </a:r>
            <a:r>
              <a:rPr lang="es-MX" sz="4400" dirty="0" smtClean="0">
                <a:solidFill>
                  <a:srgbClr val="FF0000"/>
                </a:solidFill>
              </a:rPr>
              <a:t>– dulce - </a:t>
            </a:r>
            <a:r>
              <a:rPr lang="es-MX" sz="4400" dirty="0" smtClean="0">
                <a:solidFill>
                  <a:srgbClr val="FF0000"/>
                </a:solidFill>
              </a:rPr>
              <a:t>hogar</a:t>
            </a:r>
            <a:endParaRPr lang="es-MX" sz="4400" dirty="0">
              <a:solidFill>
                <a:srgbClr val="FF0000"/>
              </a:solidFill>
            </a:endParaRPr>
          </a:p>
        </p:txBody>
      </p:sp>
      <p:pic>
        <p:nvPicPr>
          <p:cNvPr id="13" name="Picture 4" descr="http://mlm-s2-p.mlstatic.com/formulas-productos-quimicos-del-hogar-3601-MLM4487596656_062013-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340768"/>
            <a:ext cx="4722533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3 Marcador de contenido"/>
          <p:cNvSpPr>
            <a:spLocks noGrp="1"/>
          </p:cNvSpPr>
          <p:nvPr>
            <p:ph sz="half" idx="4294967295"/>
          </p:nvPr>
        </p:nvSpPr>
        <p:spPr>
          <a:xfrm>
            <a:off x="395536" y="4293096"/>
            <a:ext cx="7560840" cy="86409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    En </a:t>
            </a:r>
            <a:r>
              <a:rPr lang="es-MX" sz="2400" dirty="0"/>
              <a:t>una casa promedio encontramos entre </a:t>
            </a:r>
            <a:r>
              <a:rPr lang="es-MX" sz="2400" dirty="0" smtClean="0"/>
              <a:t>10 </a:t>
            </a:r>
            <a:r>
              <a:rPr lang="es-MX" sz="2400" dirty="0"/>
              <a:t>y </a:t>
            </a:r>
            <a:r>
              <a:rPr lang="es-MX" sz="2400" dirty="0" smtClean="0"/>
              <a:t>30 litros </a:t>
            </a:r>
            <a:r>
              <a:rPr lang="es-MX" sz="2400" dirty="0"/>
              <a:t>de “</a:t>
            </a:r>
            <a:r>
              <a:rPr lang="es-MX" sz="2400" dirty="0" smtClean="0"/>
              <a:t>limpiadores”.</a:t>
            </a:r>
            <a:endParaRPr lang="es-MX" sz="2400" dirty="0"/>
          </a:p>
        </p:txBody>
      </p:sp>
      <p:sp>
        <p:nvSpPr>
          <p:cNvPr id="15" name="6 CuadroTexto"/>
          <p:cNvSpPr txBox="1"/>
          <p:nvPr/>
        </p:nvSpPr>
        <p:spPr>
          <a:xfrm>
            <a:off x="755576" y="5301208"/>
            <a:ext cx="7812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ratioDMed"/>
              </a:rPr>
              <a:t>Entre limpiadores para todas las áreas de la casa,</a:t>
            </a:r>
          </a:p>
          <a:p>
            <a:r>
              <a:rPr lang="es-MX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ratioDMed"/>
              </a:rPr>
              <a:t>estamos viviendo en un coctel de agentes químicos invisibles. </a:t>
            </a:r>
          </a:p>
          <a:p>
            <a:endParaRPr lang="es-MX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388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23528" y="7054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3 Rectángulo"/>
          <p:cNvSpPr/>
          <p:nvPr/>
        </p:nvSpPr>
        <p:spPr>
          <a:xfrm>
            <a:off x="6444208" y="1484784"/>
            <a:ext cx="22018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kern="1200" dirty="0" smtClean="0">
                <a:solidFill>
                  <a:srgbClr val="E46C0A"/>
                </a:solidFill>
                <a:latin typeface="Berlin Sans FB Demi" pitchFamily="34" charset="0"/>
              </a:rPr>
              <a:t>FRAGANCIAS </a:t>
            </a:r>
            <a:endParaRPr lang="es-MX" sz="2000" kern="1200" dirty="0">
              <a:solidFill>
                <a:srgbClr val="E46C0A"/>
              </a:solidFill>
              <a:latin typeface="Berlin Sans FB Dem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3528" y="1268760"/>
            <a:ext cx="367240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600" b="1" kern="1200" dirty="0" smtClean="0">
                <a:ea typeface="SimSun"/>
                <a:cs typeface="Times New Roman"/>
              </a:rPr>
              <a:t>¿</a:t>
            </a:r>
            <a:r>
              <a:rPr lang="fr-FR" sz="1600" b="1" kern="1200" dirty="0" err="1" smtClean="0">
                <a:ea typeface="SimSun"/>
                <a:cs typeface="Times New Roman"/>
              </a:rPr>
              <a:t>Qué</a:t>
            </a:r>
            <a:r>
              <a:rPr lang="fr-FR" sz="1600" b="1" kern="1200" dirty="0" smtClean="0">
                <a:ea typeface="SimSun"/>
                <a:cs typeface="Times New Roman"/>
              </a:rPr>
              <a:t> son?</a:t>
            </a:r>
          </a:p>
          <a:p>
            <a:pPr lvl="0" algn="just"/>
            <a:r>
              <a:rPr lang="es-MX" sz="1600" kern="1200" dirty="0" smtClean="0">
                <a:ea typeface="SimSun"/>
                <a:cs typeface="Times New Roman"/>
              </a:rPr>
              <a:t>Fragancias sintéticas o </a:t>
            </a:r>
            <a:r>
              <a:rPr lang="es-MX" sz="1600" kern="1200" dirty="0">
                <a:ea typeface="SimSun"/>
                <a:cs typeface="Times New Roman"/>
              </a:rPr>
              <a:t>n</a:t>
            </a:r>
            <a:r>
              <a:rPr lang="es-MX" sz="1600" kern="1200" dirty="0" smtClean="0">
                <a:ea typeface="SimSun"/>
                <a:cs typeface="Times New Roman"/>
              </a:rPr>
              <a:t>aturales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27784" y="1988840"/>
            <a:ext cx="386036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kern="1200" dirty="0" smtClean="0">
                <a:solidFill>
                  <a:schemeClr val="accent6">
                    <a:lumMod val="75000"/>
                  </a:schemeClr>
                </a:solidFill>
              </a:rPr>
              <a:t>CHICOS MALOS:</a:t>
            </a:r>
          </a:p>
          <a:p>
            <a:pPr algn="ctr"/>
            <a:r>
              <a:rPr lang="es-MX" sz="1600" kern="1200" dirty="0" smtClean="0"/>
              <a:t>Fragancias sintéticas: terpenos </a:t>
            </a:r>
            <a:endParaRPr lang="es-MX" sz="1600" kern="1200" dirty="0"/>
          </a:p>
        </p:txBody>
      </p:sp>
      <p:sp>
        <p:nvSpPr>
          <p:cNvPr id="8" name="2 Marcador de contenido"/>
          <p:cNvSpPr>
            <a:spLocks noGrp="1"/>
          </p:cNvSpPr>
          <p:nvPr/>
        </p:nvSpPr>
        <p:spPr>
          <a:xfrm>
            <a:off x="251520" y="2780928"/>
            <a:ext cx="5688632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>
              <a:buNone/>
            </a:pPr>
            <a:r>
              <a:rPr lang="es-MX" sz="1400" b="1" kern="1200" dirty="0" smtClean="0">
                <a:latin typeface="Calibri"/>
                <a:ea typeface="SimSun"/>
                <a:cs typeface="Times New Roman"/>
              </a:rPr>
              <a:t>Precaución:</a:t>
            </a:r>
          </a:p>
          <a:p>
            <a:pPr algn="just"/>
            <a:r>
              <a:rPr lang="es-MX" sz="1400" kern="1200" dirty="0" smtClean="0">
                <a:latin typeface="Calibri"/>
                <a:ea typeface="SimSun"/>
                <a:cs typeface="Times New Roman"/>
              </a:rPr>
              <a:t>Están asociadas a muchos problemas de salud: dermatitis, asma y  dolores de cabeza y producción de mucosidad  </a:t>
            </a:r>
          </a:p>
          <a:p>
            <a:pPr algn="just"/>
            <a:r>
              <a:rPr lang="es-MX" sz="1400" kern="1200" dirty="0" smtClean="0">
                <a:latin typeface="Calibri"/>
                <a:ea typeface="SimSun"/>
                <a:cs typeface="Times New Roman"/>
              </a:rPr>
              <a:t>Una de las seis categorías de químicos que pueden ser neurotóxicos         </a:t>
            </a:r>
            <a:endParaRPr lang="es-MX" sz="1400" kern="1200" dirty="0" smtClean="0">
              <a:latin typeface="Bookman Old Style"/>
              <a:ea typeface="SimSun"/>
              <a:cs typeface="Times New Roman"/>
            </a:endParaRPr>
          </a:p>
          <a:p>
            <a:pPr marL="0" indent="0">
              <a:buNone/>
            </a:pPr>
            <a:endParaRPr lang="es-MX" sz="1100" kern="1200" dirty="0"/>
          </a:p>
        </p:txBody>
      </p:sp>
      <p:pic>
        <p:nvPicPr>
          <p:cNvPr id="9" name="Picture 8" descr="http://t1.gstatic.com/images?q=tbn:ANd9GcSXrCxlvqmd5t8Sy8lLCDaBYrQMtOCKmM5v7Cp0EGMfHA8j7lX5O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988840"/>
            <a:ext cx="2042640" cy="1530009"/>
          </a:xfrm>
          <a:prstGeom prst="rect">
            <a:avLst/>
          </a:prstGeom>
          <a:noFill/>
        </p:spPr>
      </p:pic>
      <p:pic>
        <p:nvPicPr>
          <p:cNvPr id="11" name="Picture 10" descr="http://t2.gstatic.com/images?q=tbn:ANd9GcQbcsgkA6Mt7shOzraFbZtJlGl-3qsPBobp2NS2ljS567I-4S-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645024"/>
            <a:ext cx="2055961" cy="1368150"/>
          </a:xfrm>
          <a:prstGeom prst="rect">
            <a:avLst/>
          </a:prstGeom>
          <a:noFill/>
        </p:spPr>
      </p:pic>
      <p:pic>
        <p:nvPicPr>
          <p:cNvPr id="12" name="Picture 11" descr="http://t0.gstatic.com/images?q=tbn:ANd9GcSCdW45Zt9jbEnJXvjW9VMHgXb27R8EAoB4SoS_bG6shhIADR_n-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5229200"/>
            <a:ext cx="2160240" cy="146928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51520" y="2852936"/>
            <a:ext cx="8186857" cy="1200329"/>
          </a:xfrm>
          <a:prstGeom prst="rect">
            <a:avLst/>
          </a:prstGeom>
          <a:gradFill flip="none" rotWithShape="1">
            <a:gsLst>
              <a:gs pos="0">
                <a:schemeClr val="dk1">
                  <a:tint val="50000"/>
                  <a:satMod val="300000"/>
                  <a:alpha val="77000"/>
                </a:schemeClr>
              </a:gs>
              <a:gs pos="35000">
                <a:schemeClr val="dk1">
                  <a:tint val="37000"/>
                  <a:satMod val="300000"/>
                  <a:alpha val="77000"/>
                </a:schemeClr>
              </a:gs>
              <a:gs pos="100000">
                <a:schemeClr val="dk1">
                  <a:tint val="15000"/>
                  <a:satMod val="350000"/>
                  <a:alpha val="77000"/>
                </a:schemeClr>
              </a:gs>
            </a:gsLst>
            <a:lin ang="16200000" scaled="1"/>
            <a:tileRect/>
          </a:gradFill>
          <a:ln/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latin typeface="Adobe Hebrew"/>
                <a:cs typeface="Adobe Hebrew"/>
              </a:rPr>
              <a:t>En 1976, se </a:t>
            </a:r>
            <a:r>
              <a:rPr lang="en-US" kern="1200" dirty="0" err="1" smtClean="0">
                <a:latin typeface="Adobe Hebrew"/>
                <a:cs typeface="Adobe Hebrew"/>
              </a:rPr>
              <a:t>hizo</a:t>
            </a:r>
            <a:r>
              <a:rPr lang="en-US" kern="1200" dirty="0" smtClean="0">
                <a:latin typeface="Adobe Hebrew"/>
                <a:cs typeface="Adobe Hebrew"/>
              </a:rPr>
              <a:t> un </a:t>
            </a:r>
            <a:r>
              <a:rPr lang="en-US" kern="1200" dirty="0" err="1" smtClean="0">
                <a:latin typeface="Adobe Hebrew"/>
                <a:cs typeface="Adobe Hebrew"/>
              </a:rPr>
              <a:t>estudio</a:t>
            </a:r>
            <a:r>
              <a:rPr lang="en-US" kern="1200" dirty="0" smtClean="0">
                <a:latin typeface="Adobe Hebrew"/>
                <a:cs typeface="Adobe Hebrew"/>
              </a:rPr>
              <a:t> de </a:t>
            </a:r>
            <a:r>
              <a:rPr lang="en-US" kern="1200" dirty="0" err="1" smtClean="0">
                <a:latin typeface="Adobe Hebrew"/>
                <a:cs typeface="Adobe Hebrew"/>
              </a:rPr>
              <a:t>una</a:t>
            </a:r>
            <a:r>
              <a:rPr lang="en-US" kern="1200" dirty="0" smtClean="0">
                <a:latin typeface="Adobe Hebrew"/>
                <a:cs typeface="Adobe Hebrew"/>
              </a:rPr>
              <a:t> gran </a:t>
            </a:r>
            <a:r>
              <a:rPr lang="en-US" kern="1200" dirty="0" err="1" smtClean="0">
                <a:latin typeface="Adobe Hebrew"/>
                <a:cs typeface="Adobe Hebrew"/>
              </a:rPr>
              <a:t>cantidad</a:t>
            </a:r>
            <a:r>
              <a:rPr lang="en-US" kern="1200" dirty="0" smtClean="0">
                <a:latin typeface="Adobe Hebrew"/>
                <a:cs typeface="Adobe Hebrew"/>
              </a:rPr>
              <a:t> de perfumes y </a:t>
            </a:r>
            <a:r>
              <a:rPr lang="en-US" kern="1200" dirty="0" err="1" smtClean="0">
                <a:latin typeface="Adobe Hebrew"/>
                <a:cs typeface="Adobe Hebrew"/>
              </a:rPr>
              <a:t>cosmeticos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</a:p>
          <a:p>
            <a:r>
              <a:rPr lang="en-US" kern="1200" dirty="0" err="1" smtClean="0">
                <a:latin typeface="Adobe Hebrew"/>
                <a:cs typeface="Adobe Hebrew"/>
              </a:rPr>
              <a:t>que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decían</a:t>
            </a:r>
            <a:r>
              <a:rPr lang="en-US" kern="1200" dirty="0" smtClean="0">
                <a:latin typeface="Adobe Hebrew"/>
                <a:cs typeface="Adobe Hebrew"/>
              </a:rPr>
              <a:t> en </a:t>
            </a:r>
            <a:r>
              <a:rPr lang="en-US" kern="1200" dirty="0" err="1" smtClean="0">
                <a:latin typeface="Adobe Hebrew"/>
                <a:cs typeface="Adobe Hebrew"/>
              </a:rPr>
              <a:t>las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etiquetas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que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contenían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ingredientes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naturales</a:t>
            </a:r>
            <a:r>
              <a:rPr lang="en-US" kern="1200" dirty="0" smtClean="0">
                <a:latin typeface="Adobe Hebrew"/>
                <a:cs typeface="Adobe Hebrew"/>
              </a:rPr>
              <a:t>, </a:t>
            </a:r>
            <a:r>
              <a:rPr lang="en-US" kern="1200" dirty="0" err="1" smtClean="0">
                <a:latin typeface="Adobe Hebrew"/>
                <a:cs typeface="Adobe Hebrew"/>
              </a:rPr>
              <a:t>cuando</a:t>
            </a:r>
            <a:r>
              <a:rPr lang="en-US" kern="1200" dirty="0" smtClean="0">
                <a:latin typeface="Adobe Hebrew"/>
                <a:cs typeface="Adobe Hebrew"/>
              </a:rPr>
              <a:t> en </a:t>
            </a:r>
            <a:r>
              <a:rPr lang="en-US" kern="1200" dirty="0" err="1" smtClean="0">
                <a:latin typeface="Adobe Hebrew"/>
                <a:cs typeface="Adobe Hebrew"/>
              </a:rPr>
              <a:t>realidad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</a:p>
          <a:p>
            <a:r>
              <a:rPr lang="en-US" kern="1200" dirty="0" err="1" smtClean="0">
                <a:latin typeface="Adobe Hebrew"/>
                <a:cs typeface="Adobe Hebrew"/>
              </a:rPr>
              <a:t>contenian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fragancias</a:t>
            </a:r>
            <a:r>
              <a:rPr lang="en-US" kern="1200" dirty="0" smtClean="0">
                <a:latin typeface="Adobe Hebrew"/>
                <a:cs typeface="Adobe Hebrew"/>
              </a:rPr>
              <a:t> </a:t>
            </a:r>
            <a:r>
              <a:rPr lang="en-US" kern="1200" dirty="0" err="1" smtClean="0">
                <a:latin typeface="Adobe Hebrew"/>
                <a:cs typeface="Adobe Hebrew"/>
              </a:rPr>
              <a:t>sintéticas</a:t>
            </a:r>
            <a:r>
              <a:rPr lang="en-US" kern="1200" dirty="0">
                <a:latin typeface="Adobe Hebrew"/>
                <a:cs typeface="Adobe Hebrew"/>
              </a:rPr>
              <a:t>.</a:t>
            </a:r>
            <a:endParaRPr lang="en-US" kern="1200" dirty="0" smtClean="0">
              <a:latin typeface="Adobe Hebrew"/>
              <a:cs typeface="Adobe Hebrew"/>
            </a:endParaRPr>
          </a:p>
          <a:p>
            <a:pPr algn="r"/>
            <a:r>
              <a:rPr lang="en-US" kern="1200" dirty="0" smtClean="0">
                <a:latin typeface="Adobe Hebrew"/>
                <a:cs typeface="Adobe Hebrew"/>
              </a:rPr>
              <a:t>                                                                                                 </a:t>
            </a:r>
            <a:r>
              <a:rPr lang="en-US" i="1" kern="1200" dirty="0" err="1" smtClean="0">
                <a:latin typeface="Adobe Hebrew"/>
                <a:cs typeface="Adobe Hebrew"/>
              </a:rPr>
              <a:t>Rastogy</a:t>
            </a:r>
            <a:r>
              <a:rPr lang="en-US" i="1" kern="1200" dirty="0" smtClean="0">
                <a:latin typeface="Adobe Hebrew"/>
                <a:cs typeface="Adobe Hebrew"/>
              </a:rPr>
              <a:t> et al. 1976</a:t>
            </a:r>
            <a:endParaRPr lang="en-US" kern="1200" dirty="0">
              <a:latin typeface="Adobe Hebrew"/>
              <a:cs typeface="Adobe Hebre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1520" y="55172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MX" b="1" i="1" kern="1200" dirty="0">
                <a:solidFill>
                  <a:srgbClr val="FFFFFF"/>
                </a:solidFill>
                <a:ea typeface="SimSun"/>
                <a:cs typeface="Times New Roman"/>
              </a:rPr>
              <a:t>84% de los ingredientes usados en las fragancias nunca han sido probados sobre su toxicidad en humanos.  </a:t>
            </a:r>
            <a:endParaRPr lang="es-MX" b="1" i="1" kern="1200" dirty="0">
              <a:solidFill>
                <a:srgbClr val="FFFFFF"/>
              </a:solidFill>
              <a:latin typeface="Bookman Old Style"/>
              <a:ea typeface="SimSun"/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4581128"/>
            <a:ext cx="3816424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kern="1200" dirty="0" smtClean="0">
                <a:solidFill>
                  <a:schemeClr val="accent6">
                    <a:lumMod val="75000"/>
                  </a:schemeClr>
                </a:solidFill>
              </a:rPr>
              <a:t>CHICOS BUENOS:</a:t>
            </a:r>
          </a:p>
          <a:p>
            <a:pPr algn="ctr"/>
            <a:r>
              <a:rPr lang="es-MX" kern="1200" dirty="0" smtClean="0"/>
              <a:t>Aceites esenciales</a:t>
            </a:r>
            <a:endParaRPr lang="es-MX" kern="1200" dirty="0"/>
          </a:p>
        </p:txBody>
      </p:sp>
    </p:spTree>
    <p:extLst>
      <p:ext uri="{BB962C8B-B14F-4D97-AF65-F5344CB8AC3E}">
        <p14:creationId xmlns:p14="http://schemas.microsoft.com/office/powerpoint/2010/main" val="3608955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95536" y="116632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3 Rectángulo"/>
          <p:cNvSpPr/>
          <p:nvPr/>
        </p:nvSpPr>
        <p:spPr>
          <a:xfrm>
            <a:off x="6372200" y="1484784"/>
            <a:ext cx="2229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kern="1200" dirty="0" smtClean="0">
                <a:solidFill>
                  <a:srgbClr val="FF6600"/>
                </a:solidFill>
                <a:latin typeface="Berlin Sans FB Demi" pitchFamily="34" charset="0"/>
              </a:rPr>
              <a:t>SOLVENTES</a:t>
            </a:r>
            <a:endParaRPr lang="es-MX" sz="2000" kern="1200" dirty="0">
              <a:solidFill>
                <a:srgbClr val="FF6600"/>
              </a:solidFill>
              <a:latin typeface="Berlin Sans FB Demi" pitchFamily="34" charset="0"/>
            </a:endParaRPr>
          </a:p>
        </p:txBody>
      </p:sp>
      <p:sp>
        <p:nvSpPr>
          <p:cNvPr id="6" name="2 Marcador de contenido"/>
          <p:cNvSpPr>
            <a:spLocks noGrp="1"/>
          </p:cNvSpPr>
          <p:nvPr/>
        </p:nvSpPr>
        <p:spPr>
          <a:xfrm>
            <a:off x="0" y="1196752"/>
            <a:ext cx="5616624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sz="1600" b="1" kern="1200" dirty="0" smtClean="0"/>
              <a:t>¿Qué son? </a:t>
            </a:r>
            <a:endParaRPr lang="es-MX" sz="1600" kern="1200" dirty="0"/>
          </a:p>
          <a:p>
            <a:r>
              <a:rPr lang="en-US" sz="1400" kern="1200" dirty="0" smtClean="0"/>
              <a:t>D</a:t>
            </a:r>
            <a:r>
              <a:rPr lang="es-MX" sz="1400" kern="1200" dirty="0" smtClean="0"/>
              <a:t>esengrasantes</a:t>
            </a:r>
            <a:endParaRPr lang="es-MX" sz="1400" kern="1200" dirty="0"/>
          </a:p>
          <a:p>
            <a:r>
              <a:rPr lang="en-US" sz="1400" kern="1200" dirty="0" smtClean="0"/>
              <a:t>P</a:t>
            </a:r>
            <a:r>
              <a:rPr lang="es-MX" sz="1400" kern="1200" dirty="0" smtClean="0"/>
              <a:t>ara que los productos sequen rápido, sean más eficientes y fáciles de aplicar. </a:t>
            </a:r>
          </a:p>
          <a:p>
            <a:r>
              <a:rPr lang="es-MX" sz="1400" kern="1200" dirty="0" smtClean="0"/>
              <a:t>Mantienen los ingredientes suspendidos y dispersos.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3648" y="2852936"/>
            <a:ext cx="48965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kern="1200" dirty="0" smtClean="0">
                <a:solidFill>
                  <a:schemeClr val="accent6">
                    <a:lumMod val="75000"/>
                  </a:schemeClr>
                </a:solidFill>
              </a:rPr>
              <a:t>CHICOS MALOS:</a:t>
            </a:r>
          </a:p>
          <a:p>
            <a:pPr algn="ctr"/>
            <a:r>
              <a:rPr lang="es-MX" sz="1600" kern="1200" dirty="0" smtClean="0"/>
              <a:t>Terpenos, Glicol-Eter</a:t>
            </a:r>
            <a:r>
              <a:rPr lang="en-US" sz="1600" kern="1200" dirty="0" smtClean="0"/>
              <a:t>……..   30,000!!!</a:t>
            </a:r>
            <a:r>
              <a:rPr lang="es-MX" sz="1600" kern="1200" dirty="0" smtClean="0"/>
              <a:t> </a:t>
            </a:r>
            <a:endParaRPr lang="es-MX" sz="1600" kern="1200" dirty="0"/>
          </a:p>
        </p:txBody>
      </p:sp>
      <p:sp>
        <p:nvSpPr>
          <p:cNvPr id="8" name="2 Marcador de contenido"/>
          <p:cNvSpPr txBox="1">
            <a:spLocks/>
          </p:cNvSpPr>
          <p:nvPr/>
        </p:nvSpPr>
        <p:spPr>
          <a:xfrm>
            <a:off x="179512" y="3356992"/>
            <a:ext cx="2952328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s-MX" sz="1600" b="1" kern="1200" dirty="0" smtClean="0"/>
              <a:t>Precaución:</a:t>
            </a:r>
            <a:endParaRPr lang="es-MX" sz="1600" kern="1200" dirty="0" smtClean="0"/>
          </a:p>
          <a:p>
            <a:r>
              <a:rPr lang="es-ES_tradnl" sz="1400" kern="1200" dirty="0" smtClean="0"/>
              <a:t>Inflamables</a:t>
            </a:r>
          </a:p>
          <a:p>
            <a:r>
              <a:rPr lang="es-ES_tradnl" sz="1400" kern="1200" dirty="0" smtClean="0"/>
              <a:t>Inhalar sus gases puede ser fatal</a:t>
            </a:r>
            <a:endParaRPr lang="es-MX" sz="1400" kern="1200" dirty="0" smtClean="0"/>
          </a:p>
        </p:txBody>
      </p:sp>
      <p:grpSp>
        <p:nvGrpSpPr>
          <p:cNvPr id="9" name="7 Grupo"/>
          <p:cNvGrpSpPr/>
          <p:nvPr/>
        </p:nvGrpSpPr>
        <p:grpSpPr>
          <a:xfrm>
            <a:off x="6516216" y="1988840"/>
            <a:ext cx="2326684" cy="1872208"/>
            <a:chOff x="6084168" y="1340768"/>
            <a:chExt cx="2470700" cy="1872208"/>
          </a:xfrm>
        </p:grpSpPr>
        <p:pic>
          <p:nvPicPr>
            <p:cNvPr id="11" name="Picture 10" descr="http://t2.gstatic.com/images?q=tbn:ANd9GcRcceuht9jF0LS2cWfSF_IVnN8i6lV7rMpBzw6y_d6WzhPwcefL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84168" y="1700808"/>
              <a:ext cx="2470700" cy="1512168"/>
            </a:xfrm>
            <a:prstGeom prst="rect">
              <a:avLst/>
            </a:prstGeom>
            <a:noFill/>
          </p:spPr>
        </p:pic>
        <p:sp>
          <p:nvSpPr>
            <p:cNvPr id="12" name="9 CuadroTexto"/>
            <p:cNvSpPr txBox="1"/>
            <p:nvPr/>
          </p:nvSpPr>
          <p:spPr>
            <a:xfrm>
              <a:off x="6444208" y="1340768"/>
              <a:ext cx="16644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kern="1200" dirty="0" smtClean="0"/>
                <a:t>Desengrasantes</a:t>
              </a:r>
              <a:endParaRPr lang="es-MX" kern="1200" dirty="0"/>
            </a:p>
          </p:txBody>
        </p:sp>
      </p:grpSp>
      <p:pic>
        <p:nvPicPr>
          <p:cNvPr id="13" name="Picture 12" descr="http://www.serlicos.com/Nueva%20carpeta/cristales%2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14342">
            <a:off x="4041030" y="4004854"/>
            <a:ext cx="1823270" cy="2291103"/>
          </a:xfrm>
          <a:prstGeom prst="rect">
            <a:avLst/>
          </a:prstGeom>
          <a:noFill/>
        </p:spPr>
      </p:pic>
      <p:grpSp>
        <p:nvGrpSpPr>
          <p:cNvPr id="14" name="10 Grupo"/>
          <p:cNvGrpSpPr/>
          <p:nvPr/>
        </p:nvGrpSpPr>
        <p:grpSpPr>
          <a:xfrm>
            <a:off x="251520" y="4365104"/>
            <a:ext cx="2340539" cy="1440160"/>
            <a:chOff x="5975881" y="4957115"/>
            <a:chExt cx="2860597" cy="1818847"/>
          </a:xfrm>
        </p:grpSpPr>
        <p:pic>
          <p:nvPicPr>
            <p:cNvPr id="15" name="Picture 14" descr="http://www.2spi.es/catalog/supp/images/pikal-paste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676238" y="5099787"/>
              <a:ext cx="2160240" cy="1676175"/>
            </a:xfrm>
            <a:prstGeom prst="rect">
              <a:avLst/>
            </a:prstGeom>
            <a:noFill/>
          </p:spPr>
        </p:pic>
        <p:sp>
          <p:nvSpPr>
            <p:cNvPr id="16" name="12 CuadroTexto"/>
            <p:cNvSpPr txBox="1"/>
            <p:nvPr/>
          </p:nvSpPr>
          <p:spPr>
            <a:xfrm rot="21042514">
              <a:off x="5975881" y="4957115"/>
              <a:ext cx="21173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kern="1200" dirty="0" smtClean="0"/>
                <a:t>Pulidores para metal</a:t>
              </a:r>
              <a:endParaRPr lang="es-MX" kern="1200" dirty="0"/>
            </a:p>
          </p:txBody>
        </p:sp>
      </p:grpSp>
      <p:grpSp>
        <p:nvGrpSpPr>
          <p:cNvPr id="17" name="13 Grupo"/>
          <p:cNvGrpSpPr/>
          <p:nvPr/>
        </p:nvGrpSpPr>
        <p:grpSpPr>
          <a:xfrm>
            <a:off x="6660232" y="4149080"/>
            <a:ext cx="1656184" cy="2241540"/>
            <a:chOff x="3995936" y="4077072"/>
            <a:chExt cx="1800200" cy="2529572"/>
          </a:xfrm>
        </p:grpSpPr>
        <p:pic>
          <p:nvPicPr>
            <p:cNvPr id="18" name="Picture 17" descr="http://decoracion2.com/imagenes/2011/09/ambientador-gama-floral-azahar.jpg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95936" y="4077072"/>
              <a:ext cx="1800200" cy="2473656"/>
            </a:xfrm>
            <a:prstGeom prst="rect">
              <a:avLst/>
            </a:prstGeom>
            <a:noFill/>
          </p:spPr>
        </p:pic>
        <p:sp>
          <p:nvSpPr>
            <p:cNvPr id="19" name="15 CuadroTexto"/>
            <p:cNvSpPr txBox="1"/>
            <p:nvPr/>
          </p:nvSpPr>
          <p:spPr>
            <a:xfrm>
              <a:off x="4067944" y="6237312"/>
              <a:ext cx="15361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kern="1200" dirty="0" smtClean="0"/>
                <a:t>Aromatizantes</a:t>
              </a:r>
              <a:endParaRPr lang="es-MX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734551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23528" y="188640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MX" sz="3600" b="1" kern="1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Ingredientes de los limpiadores</a:t>
            </a:r>
            <a:endParaRPr lang="es-MX" sz="3600" b="1" kern="1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3 Rectángulo"/>
          <p:cNvSpPr/>
          <p:nvPr/>
        </p:nvSpPr>
        <p:spPr>
          <a:xfrm>
            <a:off x="4932040" y="1484784"/>
            <a:ext cx="3938735" cy="411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kern="12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COLORANTES SINTÉTICOS</a:t>
            </a:r>
            <a:endParaRPr lang="es-MX" sz="2000" kern="12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251520" y="1412776"/>
            <a:ext cx="2808312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7150" indent="0" algn="just">
              <a:buFont typeface="Arial" pitchFamily="34" charset="0"/>
              <a:buNone/>
            </a:pPr>
            <a:r>
              <a:rPr lang="es-MX" sz="1600" b="1" kern="1200" dirty="0" smtClean="0"/>
              <a:t>¿Cuáles son?</a:t>
            </a:r>
          </a:p>
          <a:p>
            <a:pPr indent="-285750" algn="just"/>
            <a:r>
              <a:rPr lang="es-MX" sz="1600" kern="1200" dirty="0" smtClean="0"/>
              <a:t>Amarillo anaranjado S,E 110</a:t>
            </a:r>
          </a:p>
          <a:p>
            <a:pPr indent="-285750" algn="just"/>
            <a:r>
              <a:rPr lang="en-US" sz="1600" kern="1200" dirty="0" err="1" smtClean="0"/>
              <a:t>Rojo</a:t>
            </a:r>
            <a:r>
              <a:rPr lang="en-US" sz="1600" kern="1200" dirty="0" smtClean="0"/>
              <a:t> </a:t>
            </a:r>
            <a:r>
              <a:rPr lang="en-US" sz="1600" kern="1200" dirty="0" err="1" smtClean="0"/>
              <a:t>Allura</a:t>
            </a:r>
            <a:r>
              <a:rPr lang="en-US" sz="1600" kern="1200" dirty="0" smtClean="0"/>
              <a:t> AC, E 129……...</a:t>
            </a:r>
          </a:p>
          <a:p>
            <a:pPr indent="-285750" algn="just"/>
            <a:r>
              <a:rPr lang="en-US" sz="1600" kern="1200" dirty="0" smtClean="0"/>
              <a:t>Hay mas de 1200!!!</a:t>
            </a:r>
            <a:endParaRPr lang="es-MX" sz="1600" kern="1200" dirty="0" smtClean="0"/>
          </a:p>
        </p:txBody>
      </p:sp>
      <p:sp>
        <p:nvSpPr>
          <p:cNvPr id="7" name="2 Marcador de contenido"/>
          <p:cNvSpPr>
            <a:spLocks noGrp="1"/>
          </p:cNvSpPr>
          <p:nvPr/>
        </p:nvSpPr>
        <p:spPr>
          <a:xfrm>
            <a:off x="251520" y="2708920"/>
            <a:ext cx="4176464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just">
              <a:buNone/>
            </a:pPr>
            <a:r>
              <a:rPr lang="es-MX" sz="1600" b="1" kern="1200" dirty="0" smtClean="0"/>
              <a:t>Precaución:</a:t>
            </a:r>
          </a:p>
          <a:p>
            <a:pPr marL="285750" indent="-228600" algn="just"/>
            <a:r>
              <a:rPr lang="es-MX" sz="1600" kern="1200" dirty="0" smtClean="0"/>
              <a:t>Algunos pueden atravesar la pared intestinal</a:t>
            </a:r>
          </a:p>
          <a:p>
            <a:pPr marL="285750" indent="-228600" algn="just"/>
            <a:r>
              <a:rPr lang="es-MX" sz="1600" kern="1200" dirty="0" smtClean="0"/>
              <a:t>Contienen muchas toxinas como benceno ,xileno, naftaleno, fenol.</a:t>
            </a:r>
            <a:endParaRPr lang="es-MX" sz="1600" kern="1200" dirty="0"/>
          </a:p>
        </p:txBody>
      </p:sp>
      <p:pic>
        <p:nvPicPr>
          <p:cNvPr id="8" name="Picture 7" descr="http://www.preguntaleasherwin.cl/wp-content/uploads/Pigmentos.jpe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152" y="2060848"/>
            <a:ext cx="2717428" cy="1872208"/>
          </a:xfrm>
          <a:prstGeom prst="rect">
            <a:avLst/>
          </a:prstGeom>
          <a:noFill/>
        </p:spPr>
      </p:pic>
      <p:pic>
        <p:nvPicPr>
          <p:cNvPr id="9" name="Picture 8" descr="http://tecnologiasdomesticas.xp3.biz/limpiador%20multiusos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149080"/>
            <a:ext cx="3014393" cy="165618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79512" y="3140968"/>
            <a:ext cx="8558753" cy="92333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Los </a:t>
            </a:r>
            <a:r>
              <a:rPr lang="en-US" dirty="0" err="1"/>
              <a:t>colorantes</a:t>
            </a:r>
            <a:r>
              <a:rPr lang="en-US" dirty="0"/>
              <a:t> </a:t>
            </a:r>
            <a:r>
              <a:rPr lang="en-US" dirty="0" err="1"/>
              <a:t>cancerígenos</a:t>
            </a:r>
            <a:r>
              <a:rPr lang="en-US" dirty="0"/>
              <a:t> son </a:t>
            </a:r>
            <a:r>
              <a:rPr lang="en-US" dirty="0" err="1"/>
              <a:t>poco</a:t>
            </a:r>
            <a:r>
              <a:rPr lang="en-US" dirty="0"/>
              <a:t> </a:t>
            </a:r>
            <a:r>
              <a:rPr lang="en-US" dirty="0" err="1"/>
              <a:t>polares</a:t>
            </a:r>
            <a:r>
              <a:rPr lang="en-US" dirty="0"/>
              <a:t>, </a:t>
            </a:r>
            <a:r>
              <a:rPr lang="en-US" dirty="0" err="1"/>
              <a:t>solubles</a:t>
            </a:r>
            <a:r>
              <a:rPr lang="en-US" dirty="0"/>
              <a:t> en </a:t>
            </a:r>
            <a:r>
              <a:rPr lang="en-US" dirty="0" err="1"/>
              <a:t>grasas</a:t>
            </a:r>
            <a:r>
              <a:rPr lang="en-US" dirty="0"/>
              <a:t> y </a:t>
            </a:r>
            <a:r>
              <a:rPr lang="en-US" dirty="0" err="1"/>
              <a:t>atraviesan</a:t>
            </a:r>
            <a:r>
              <a:rPr lang="en-US" dirty="0"/>
              <a:t> con </a:t>
            </a:r>
            <a:r>
              <a:rPr lang="en-US" dirty="0" err="1"/>
              <a:t>cierta</a:t>
            </a:r>
            <a:endParaRPr lang="en-US" dirty="0"/>
          </a:p>
          <a:p>
            <a:r>
              <a:rPr lang="en-US" dirty="0" err="1"/>
              <a:t>facilidad</a:t>
            </a:r>
            <a:r>
              <a:rPr lang="en-US" dirty="0"/>
              <a:t> la </a:t>
            </a:r>
            <a:r>
              <a:rPr lang="en-US" dirty="0" err="1"/>
              <a:t>barrera</a:t>
            </a:r>
            <a:r>
              <a:rPr lang="en-US" dirty="0"/>
              <a:t> intestinal, </a:t>
            </a:r>
            <a:r>
              <a:rPr lang="en-US" dirty="0" err="1"/>
              <a:t>incorporándose</a:t>
            </a:r>
            <a:r>
              <a:rPr lang="en-US" dirty="0"/>
              <a:t> al </a:t>
            </a:r>
            <a:r>
              <a:rPr lang="en-US" dirty="0" err="1"/>
              <a:t>organismo</a:t>
            </a:r>
            <a:r>
              <a:rPr lang="en-US" dirty="0"/>
              <a:t>. </a:t>
            </a:r>
          </a:p>
          <a:p>
            <a:pPr algn="r"/>
            <a:r>
              <a:rPr lang="en-US" dirty="0"/>
              <a:t>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734551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36"/>
            <a:ext cx="9144000" cy="6858000"/>
          </a:xfrm>
          <a:prstGeom prst="rect">
            <a:avLst/>
          </a:prstGeom>
        </p:spPr>
      </p:pic>
      <p:sp>
        <p:nvSpPr>
          <p:cNvPr id="5" name="1 Título"/>
          <p:cNvSpPr>
            <a:spLocks noGrp="1"/>
          </p:cNvSpPr>
          <p:nvPr/>
        </p:nvSpPr>
        <p:spPr>
          <a:xfrm>
            <a:off x="395536" y="188640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6">
                    <a:lumMod val="50000"/>
                  </a:schemeClr>
                </a:solidFill>
                <a:latin typeface="HoratioDBol" pitchFamily="34" charset="0"/>
                <a:ea typeface="+mj-ea"/>
                <a:cs typeface="+mj-cs"/>
              </a:defRPr>
            </a:lvl1pPr>
          </a:lstStyle>
          <a:p>
            <a:r>
              <a:rPr lang="es-MX" sz="3200" dirty="0" smtClean="0"/>
              <a:t>Limpiadores usados en El Mangle</a:t>
            </a:r>
            <a:endParaRPr lang="es-MX" sz="3200" kern="1200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628800"/>
            <a:ext cx="234015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Ajax</a:t>
            </a:r>
          </a:p>
          <a:p>
            <a:r>
              <a:rPr lang="en-US" sz="2800" dirty="0" smtClean="0"/>
              <a:t>Pledge original</a:t>
            </a:r>
          </a:p>
          <a:p>
            <a:r>
              <a:rPr lang="en-US" sz="2800" dirty="0" err="1" smtClean="0"/>
              <a:t>Fabuloso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09609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data:image/jpeg;base64,/9j/4AAQSkZJRgABAQAAAQABAAD/2wCEAAkGBhQSEBQUEhIUFBUUFBQVFhQUFRQUFRQUFBQVFBQUFBQXHCYeFxkjGRQUHy8gJCcpLCwsFR4xNTAqNSYrLCkBCQoKDgwOGg8PGCwkHyQsLCwsKSosLCosLCwsLCksLCwsKSwsKSwsKSkpLCwpKSksLCwsKSwsLCwpKSwsLCkpLP/AABEIAKIBNwMBIgACEQEDEQH/xAAcAAABBQEBAQAAAAAAAAAAAAAFAAECAwQGBwj/xABAEAABAwIEAggDBwIEBgMAAAABAAIRAyEEBRIxQVEGImFxgZGhsRMywQdCUnLR4fAjYhQVkqIWM6Oy4vE0c4L/xAAaAQACAwEBAAAAAAAAAAAAAAADBAECBQAG/8QAMhEAAgEDAwIEBAYBBQAAAAAAAAECAwQREiExBRMyQVFxIoGRsRQjQmGh0VIGFTPB8P/aAAwDAQACEQMRAD8A7xSCinahBCwK2nQJUsLSm54IguSIOTzMEPOoRy7uCE1XXXa5hgW1GwbcjxBXH4zCOY7S4X58COYWfcwcXnyH7eaax5mRMQpuaq3uhJDRCoYC29HL4lv5XfT9UHxWI6p7Ef6MNArF52az1cRHsVWeNO5WXDOwGGah2aYLW0t47tPI/wAstv8AjR2qmvXkbKtWdLT8D3QpDUnuc1gx/UvYgOt6IiE9fB/1A8cQQe02g/zsS+CeSXlLXuAuHmYKxp/qnub9VUFqxWFd8QnSSIFxdVGifwnyKbptaUPUZLQisJ5TEJFHinJ4QXngcJwVCniGm035Gx9d1MqZRcdpLBLTXItSYlIBSZSLjAEnkENsgz19ii+B+8P7p8//AElTyaRNTb8I+p/RRw5h5HNs+R/dJVZqUlgRuvI1PWuibLI5EsqfLSOR910KfcljIvSnpYgw8iovpHeDb2REJiU3+Di1yMd1nnuf4TRUMbO6w8dx5+4QKlX0ujt97/quy6ZYb+kXDdh1D8ps79fBeaVMzHxA3jHlcj6q1JNpp+Q0prCZ2NCpIVwKH5e+y3tUIKMUqdTSQRwIPknIVaunhkNZR1zXSARxE+aRWXKquqk3st5ftC1FayeVkyZLDwRKiVIqBUkDtSTNSVCS6U4UVIIhBooVYPYt4chgVuFxYLiziAD3hRnB2Mm111hxmCbUbB8DyPYtjWk25/RY6zouT/OSiWGsMmOU9gW3IWD56hPYwR6mVGvldAD5Ce0vd9IRECbnjwVOIaI3QFThHyD65PlnIZ3kh0OdQBMfNT3MA7s4nu35St3RmrNLV+Jx8m295RGq2D1eHELXh8K3fSAbkjgSTJMc5Wde27ksQCwq+pZTfKVRp7Qt9EWWbGv63cFnyttEctlalXKawUQlKg9yZ7kLUKYHLkzn96qDkz3qMk4IYjGBoJJnYRG5PC6CZhmrb2i0SIN5vtfgrM6xDhp0t1fMYDgD1WzN7QBK5jEYuHw4FpAFngg3EtN+wyt/plOCXcb3Nrp9vFrW+Tc/EAi3omoZm9hA3HI/RC6lfb3/AHU6GLAc1x4EHnt+636kozg9Sztwa84LS8rJ6FhcrG7neA+pRbD4OBYBrff9fFDMj11QNIkEAzwg7brqsPl7WjrdY8z9AvKUbepcPL4/g8tKu1swfrYOMnzQim1uqRfe57ezwC6t+DYd2N8BHssbshpzI1DxkeqNWsKr8OPsLTnqBcd3kpbcVufkx4OB7wQstfCOZ8w8bQlZ29WnvKIMizEEbHdSOKPP2VJCk/CnmhruPw5G6DjjDMOZ1dTYdcEFp7iIuvGMkw5GPe19y1z5n+0kD6L2PMaB0mCNl5bWGjMtUf8AMa7/AFR+wTVDXHUpeaHKSi6kPdHW0CNrDl+i1tCDsqlE8LUlqLJJ7o1rujp+JFrlBwVulRc1UM4KZDUs4ciD52+iKoDkj4qxzafS6PLSovMEZtZYmyJUCplQKKCE1JJqSqSWqQUQpBFKlgQh9citqBvrHvHsir3w0nkJQQfM3vJ9CUpcS0xyMUFnIaq50AbNNgsjsz1OnTttdYHlSpBebl1Cu/1DSoxXkEBjidmz4qurjDsWgQeazlUl10N3daS3kWVOPoQp9IMP8csFRnxR1YuBO2kONieyUUfj3cGgfz0XlmOyYtxIpm/XmT94EyD5eq7rKMU6zTLh6jx5diarqpCKcJt5BpJvdBulj3cY+o/VM6rNyq3sjfwKieX8KQ70/DNlKtPK2JtN1XUclZZcRVDZJ4cldNvZCyjl4LatYAXQbMukbW9UXPmR4bDx8llzytdoFS5E9WeI4u4AjYDmCd4AZuEJ4QO5eitumQS1Vd36G1bWMMKVT6FlbNXvJuQCC03kkHccosnpydReNeoyS699pWvAZe2efeilfCAMgQtiNOnFYSNPVSgtKRxWJoaQXB2n+25EW59+3YVs6I4WjiqzhiKgpsp6SWtdD6pM9VvIWue0c5D43DBpM3XO1sPDpiAUGspUlmPAO61KDcGfQmBzKk1obTAa0CwCIU8UHbLxrAYWq2mHU6r22mxJHkbL1bJKDvhMLjDi1pMDiQCd0tbXPdyl5HlakEgqoveACTYC6bSfxT3gfRcx0pz99I/DayXENI/BpJIdsZmxHim51I046pAA8/NWNY17pDXGAT+iwZlmjKgaGOkgknssqWxWwxBvp0vbbgBHt7qjLcvE6j8vv+yzbqtUl+VFLElz9ycE2sJ2BPgtdOmS2INlspVW8bdkJnYrkPNLJ29DeVTPsFhCWdkBcdhHlpABXnWa9G6vx2ktiDqBlthPfbivV8Q7XvbuJCF47JBUIOoggRwM96mN7aSliUn74HKMd/jePYE5f0YpEyXFwItex8luzLL2tpw0AaLiBFuIW3LcIabNLiDBMEcjfbvlLMag+G+SPlPstaMaU6bdPDXqTWrVJVN5NpM5eUxckDZQWQMlmEq6ajT2j1sV065B66jBV9dNruy/eLFO20tmhK5jumWlVlTKgU0xQdqZJpSVS5cnTJ5RShRj6lg3nc9w/f2QsVIqt748wQr69eZPP24ITiKhmRwWXcy1Jo0aMMIJ1N4SDlQ3EagCOI9eI81JpXl8Y5GDSHKFRiTFewKucEA6vgWvc1xHWbIB7DwP84q3Ct0uWp9FZcTSIMjbj+qco3CjFxfyBzhl5CWKxEN8QqWvBHt2LBVqTCanWhDqPuPIBvTLBuc7gd0C6Q43Sy28z5WB8CWnwRgVNQ7eB5hc90my8uAe2+n5m9nMes/sr2zUaicvIZoQj3U2CcGDUeA25JG1zJXQ5pXNJooxAZs6CJLoOl3dJvyI8eVwJaHddsx/NxdasbVpBoIbLuRLnAf6iV7KE9UUzalT1SXoSqZoWm2gHiTf0BRKhjTUYCwt74JuNwTI7Vyxvubckd6P5UKrYa1wcJ61OWnf73A8N1PcUd3wTVjGCyQxVEl0FwMgnbjtzQrE4M8Re9xex/ddphuiVcuIeGgAWeSL97BMH07lqq/Z81zYdXcDO7GNnulxNkpW6hbKLi5/TcWncU0msgrKKo/wjZ3dDB2kmIC9MGOpU+q6rTadoc9jT5ErhMT9nTXMptbiqjPhuc4HQwyXEGSJGxCowf2U0A7VWrVKxJky1rJnmbnyhZlleW1LU5S5/Znna0JuT0o9HZjGOHVe135XNd7Fc/nOWOrVg4EBoaBJ5yTYeKnlmR0MOIoUadObEtaNR/M89Y+JW1LXvVFWjogtv3JhQ/yKcDh/hNDQ4ncSeR3Ecrq4JJpWROvOaxJjCilwiQSUdSeUNNHMi+VkxeK+GNTp08XR8va7kO3ZbFViK7Wg64iCXTtpi/hErklnclGYZhTc0y4aYMmbAcZK89/z34jtLCS2dzaRNlnrObXpdVzgwnYG4ImA7zntWbAYf4b4Pgea9jQtKllTliWYyGu26eTp6brJpUaJspFLsqMUVyCv8zP/AND2P0QpWYSvoqNdwmD3GxRKUtMgVWOqJ07lBymVW5aTM0TUkzE6oWLwqcbUhvfb9Vch2PqdaOQ9SrVHiJ1JapGau9Day2VXLHVKyqm5qRK8BiIcWHjcd/EeXsibHrn8SCLixFx4IlhMYHNB8xyI3Cx61PDyEYVpuV7HLFSqLS0pOSKGkGVBzYUWuVmud1TBGTBXw95G3L9Flc5FHthYsVSaeMH0RovyYCdPLyjI3GhpEmASADycTA89lurXuhlLI34hwAgMa5ri6eIM6RHZ7rqqOTCOsS70HJEqaY49S8HpjuedZ1lLmP102yHG7RMg9gHAqeF6I4yrB0CmOdTq/wC35vRen0cM1nygN7t/NWQmY9Uq06ehfUcV7NRwl8zkMr+zqk06q9R1U/hHUZ4/ed5hdZhcKym0NY1rGjZrQAPRS1qOtIVbudTxPIrUqTqP4mXEppVQKkEvrbBYJSkmSJUZOHTEqMpi5Q2cPKaVElMSqnEwpBVylrXJ4OJ/DUK2HDmlrwHNIIIOxBsQpF9rKsYdx3qE9wA/VXXOUceX4/Lf8PiagpnqBxaWm9pkA+e6rqvgd1wvRqnRag5xc5riXEky91ye4oN0p6J0W4apUpSx1NhdBcS1wFyOtcGNrr29Hq9tUgqLzl4TbW2fr6jvfjJJMEZfiJatDkDyLES0I2Us1h4BjSmKYlRlQQdRltfVSaeIEHvFlcULyCt8ze5w9j9EVK0oPMUzMqLEmiLUk7UlJUuQeo+XE8yi2IdDXHkCgoNkOu+EGt1yyiu5YqrlqrLKaUpCSyPp4MlVyyYbF6KkE9V1j2HgUUOAncwnZllMbtB77+6BKjqJ1G/DvAFzCuOYsHM9w/VYdATJb8EnyyMGt2a8meZ/RVOzJ/YO4T7qiE0Iitaa8jsIk/FvO73eceyrlPCYoygo8IkL9GMYBVcwuA1Dqgjdw7eFptxXTly4TA4g06zHBocZiDx1dWx4G67dyxr9OM8+oKS3JFygXqJSWcVEpAJgEi5ccWJalSXqqrWUrJxpL02pZ6dSQoV8cymOs4A8iQPG6lRbeEV45NpKhKDuz+lMmq3/AFN/VQf0moDetT/1BE/D1P8AF/Qr3I+oalRJQVvSugTDagJ/tBPqLLPjelzGSNLyfADzn6KVb1H+lkdyPqdFukVw1bpfVc2WhjLkXl0dpP7LRleMr1CHOrU9DSC4M0y4E3BjYLVpdEuKkVLZInVtk659cN3cB3kBY6/SKiwGakxwaC4+iE1cL8OrUkgkkH5STBEiZlC8YwBlQiDtsIsXDgtSj/p+nt3Jt+239kwak/oF8R01YPkY535iGj0lcx0i6SVcRTLCQ1hI6rZE3+8dz7LM91lgxp6pXoKPSLS2WuMN15vc1IUYRWcE8kqQ0LoWVJC5LLq0WXQYSvKwqnibE08m8FOSosKdwVCTbldbTVb29Xz/AHhdGSuRY6IPL6Im7NCm6MtsCdeGZZDQKSCNzIpI2oDpYYzKr/TPbA9f2QsbKNbEFwvzSBQKzzIYorESDmqOmFNzlRUqJdtB0Tc9VOcqnVEwcqNlsFpKYKAKcPUElgTFR1pi5ccSTOUdSYlQcReuyyvEB9Fh1ajpAcTvqAGoHtXGldD0Yrn4b26QA10h3MumQR2QLrO6hDNPV6FZ8BoppTEqBcsPAImXqBeoucBuUHzLpC1nVYNTv9o5dpRYU5T8KOCz6kLHicW0CSQ0D7ziAPVcHiumFd1UtDmgDUOqL8QDJ7fZY8wxL6sAkmIFzueZK3rfolScVKckk/mxGteRpy0pbnT5n07p0wRRiq/gdmDtJ3PcPNch/mD6lZz6rtRcDJ9gBsAszqEFWUKd16Kz6fTtX8K39TNrXEqvI5eCOIPHkqixxdpgkmwi5PYOak5sKeDzE0qragAOlwMHYx7d6cVOOdwHsTyqRVg2Mwiubuhx7h7KGb5tSrVRVpMLYDdRO7zF+rwI9VXnVS8zYtafRYt1b9uthbp8D1tLUEMhyd1WkHtLLOcIcDwIuuyy3IwGOsAXNgkbTe8boV0Cqg5cRAk1anW4mHCytqPe3WG6gNJuXkSZvAkQFswUopRTBzu5Kq6XoFcflgqaZfpIaAbC8dqz/wCS0rh9TcaTdrf4UEwJe+nXY4knRqHE2k2v3eaz5C0AvLonTILgSZnmpe3mVd1UjF4fAExTYeWgzpcRPOCRKfK6AfiGNNwA4nuDT9SFbmWDPxHObGlxJHYTuPOUsFRdTcXtMOIiYG1jae4Itxe0lT053PVRuY1aCcXu0c9VYaVV7D91xHkUaywE3Wt2ADnFzgC47kgSrW4eNl52UlLgXimjQ0KyFSx/NW03KmC+RwFextlTKzYrNhSIB4iUak8MDVWUEGMSQX/iQJIupANLOjfsmD0FyTMjUD9XDT6z+iIfGQKksvKGaawsFtQqpwS1ptaAwpEqBKm4qBCg4cFKUyUKTsjlKU5CYLsEZEptYnBUgVOCMkgxbMrqhtUbwQW24k7SOSwsJc7SwFx4xsO87BE8N0cLr1XH8rCR5u3Pok7mtTUXGT5KthSrjGi0yfwgSfIbeKi34r9gKY5u6zo7hafNXUqTWdVjQO4eq0NJWA2lwigOq5Jr+erUI7w30aAq/wDhOjGz+P3zN9zbj2oy0J13emlhMk5yn0Fwrbhjgeetx9yo1+hVNwEPe0jb5SL8TaSSeMrpIUim6fUbqn4ajATt6c3mUTh3/Z0S6fj/APT/APJanfZ5Thumq8OHzEgEO7m/d8yuvTgoz6teNp9z+F/RT8JRX6TiT9m7TvXd4MH6ofX+zCpq6ldmnm5rgR4CQfML0aUxKn/drxbuefkv6I/C0vQ4ql9nVJog1KhNpI0AT2CD7q2p0FpaAC574tJOnq8B1eS610KguugS6hcz5my0aMI+FGXovlFLDs0BvVLjuSSC6BIM8wFRj8A4a3GCILZEbg7LRi3EWFh+1lkpvc4OEzM2vy3XtLCs6tvGUt20eeuXi4fuDMmMYgDg4Ob5ifosE6H7DqkgzsYMIhQoFtZjr2cPKVnzilFZ4/uJ87/VHeSqlkTsI1wmncblnEdyzHDR3fyx7VWwkEEEg8ESZWD5DhD+fB/6O7UKrSVRfuMWtxO3l6x80YQxNoV72QYUHLOcMHp4yUkmih9NJoVhSC4kZC83wJqOaRwBCLwiOTZN8cOP4SPUfsi0Y6pYA1paY5OI/wAlckvSh0SHakm+wvQT77OVweW/C1EcRHqme669BxWRtcxzRAJBg8jw9YXnWLa5ri1wIIMEHgRuEtXp4YzQnqRYKyl8VYQSr6VJx2BPcJS+gM5Fxqpw9acP0frv2pP8QWjzKJ4foZWPzFjO8yfJqsqMnwijqxXmBdabWutodCWD56jj+UAeplbqXRXDj7pd+Zx+kIqtpA3cROETOqgbkDvIC9Gp5JQbtRZ4ifeV5z9redBujC0wwNgPqANFzfSBG0KXbNLLZNOr3JaUjMc2ZBLSHAWlpBE7xK6HL8g1tDqrrEA6GmBBvc7leT5XjzRfO7DZ7eY5944fuu9wud1WU2mlUa6mR1ZEiOw7+HBZV7TqJfBIZnFxZ29HDsptAaA0DgBCy1czl2il1njeNmdr3bN7t+xBsDl+JxPWr1HMp/gb1HOHhcDvXS4XCMptDWNDQOA9+09qwpxjB7vLBksNRIHWOp3F0ASe4cFdKaU0pd7kFgKYuUYSlRg4lqS1KslNqU4OLdakysJibrO4rPUfBB7R7qYo4IFRdUhJxVDnrluUySfVVbTJTRKsa2FPByRTimEixiU9Z7W0oaIcQdR+g5Kyq2x7BPqFnxAlpXt+jSzar9s/c8ze7XXvgEDMCLcFDpA3+tPNrT6R9FnrbrXng/5Z50x/PVark2gSikwOeCvqMlvcqwFop7HzQWg0dmXYsTSZU72u7xcfVYC9E8GzVRrU+Ib8RvewyY8JQZpSVwviz6m30+f5bg/J/wAPdFupMFEKYS5oZHldX0Mb/TqH+8ejf3XIucu16H0ow8/je4juEN+hTVuviyLXD+ENpJFJPmeSWLH5JRrGajAT+IEgxyJG/itqdUaT5LptcGDCZDQpfJSbPMjUfN0re0RtbuSSXJJcHNt8iSSSUnCSSSXHDtXzt0jq/ExdV5N3Pd6kn6r6IC826Z/ZfTIfXo1SwkyWOGpsk/dIuPVDq+HLGLecYy3PP8oyr4tanTJs5wB4GNzB5wCvXMvyOlTDYYOqBHIRtAXkDMtxFF40tc5zSC0slxkbERfcL1PI+kZq0h8WlUpVAAHNexwBPEsMQQfNeb6opNJwew/OecPIflMXIdTzNznQKcN/ETB8AFra5YLg1yCyaWJ5VArQp/EVMEkyUxUZS1Ljh3FNKre+6H5xntLDt1VHgGLNF3O/K3j37K8KcpvTFZZSUkllhD4m8qhvWf2NMnv4D6rzHpB0krYppYWhlPUHBokuJExqd4zYBdX0B6Qtq0hReQKtMRcx8RvBw5u4Hz4rTr9Nq0KPdl816AKdzCctKOvqOUQ1T0KQasnIwkRa1OnKiVBzeENMmOYd7T9FnJ6vn7K6mOs3vHqVSBeO8fRew6FL8mUfR/dHmuorFWMgFiadyr81bLaP/wBf0C1MwJeSBAjeVVnjS1lIcQ0g+ELdUclHygWGKVNu3ks5c48VFrXH7x3Vu28EsI4GrorMJ2nSe51isFbAltRzACdLiLX2NlHGYV0av5zC77KMTqotdAlwBNryRefGUvOjqWMjttV0T919v/M4ulktZ3y0n+Ij3Wqn0TxB3DR3uH0ldt8RN8RUVCKHnXkclhug7y4fFe0N5Mkk+JAA9V11GkGNDWiGtAAHIDZNrTaiixgo8ApTcuSxJVaikrlS9OEklUsJJJJccJJJJccJJJJccJC+kv8A8Z/h7p0kG4/4pezORxmQNGupbg33cjbGjkkkvE3HjfyHqfhLmCycpJJZhCqlur6e6ZJdIgtKZm6SSqSRr7rxpry6q9ziXEufJdcm53JSSXo+g+KfsjOvfCjU8W8ELxATJL1UzMidT9n2Z1XVdLqtQt/CXuI8iYXp7SkkvDdXSVfZeRu0PAIpnJklkoJMQ38Qqqvzn831SSXqug+Gfy/7PPdS5j8x8s+Z/eqc8HU8Ukl6eHIF+QDY1Wsb1Xdw/wC4JJIhzKMYeo3vHs5dR0YP9Afz7zkkkp+phKPjiF00JJLjSEAlCdJScMkkkpOP/9k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45060" name="AutoShape 4" descr="data:image/jpeg;base64,/9j/4AAQSkZJRgABAQAAAQABAAD/2wCEAAkGBhQSEBQUEhIUFBUUFBQVFhQUFRQUFRQUFBQVFBQUFBQXHCYeFxkjGRQUHy8gJCcpLCwsFR4xNTAqNSYrLCkBCQoKDgwOGg8PGCwkHyQsLCwsKSosLCosLCwsLCksLCwsKSwsKSwsKSkpLCwpKSksLCwsKSwsLCwpKSwsLCkpLP/AABEIAKIBNwMBIgACEQEDEQH/xAAcAAABBQEBAQAAAAAAAAAAAAAFAAECAwQGBwj/xABAEAABAwIEAggDBwIEBgMAAAABAAIRAyEEBRIxQVEGImFxgZGhsRMywQdCUnLR4fAjYhQVkqIWM6Oy4vE0c4L/xAAaAQACAwEBAAAAAAAAAAAAAAADBAECBQAG/8QAMhEAAgEDAwIEBAYBBQAAAAAAAAECAwQREiExBRMyQVFxIoGRsRQjQmGh0VIGFTPB8P/aAAwDAQACEQMRAD8A7xSCinahBCwK2nQJUsLSm54IguSIOTzMEPOoRy7uCE1XXXa5hgW1GwbcjxBXH4zCOY7S4X58COYWfcwcXnyH7eaax5mRMQpuaq3uhJDRCoYC29HL4lv5XfT9UHxWI6p7Ef6MNArF52az1cRHsVWeNO5WXDOwGGah2aYLW0t47tPI/wAstv8AjR2qmvXkbKtWdLT8D3QpDUnuc1gx/UvYgOt6IiE9fB/1A8cQQe02g/zsS+CeSXlLXuAuHmYKxp/qnub9VUFqxWFd8QnSSIFxdVGifwnyKbptaUPUZLQisJ5TEJFHinJ4QXngcJwVCniGm035Gx9d1MqZRcdpLBLTXItSYlIBSZSLjAEnkENsgz19ii+B+8P7p8//AElTyaRNTb8I+p/RRw5h5HNs+R/dJVZqUlgRuvI1PWuibLI5EsqfLSOR910KfcljIvSnpYgw8iovpHeDb2REJiU3+Di1yMd1nnuf4TRUMbO6w8dx5+4QKlX0ujt97/quy6ZYb+kXDdh1D8ps79fBeaVMzHxA3jHlcj6q1JNpp+Q0prCZ2NCpIVwKH5e+y3tUIKMUqdTSQRwIPknIVaunhkNZR1zXSARxE+aRWXKquqk3st5ftC1FayeVkyZLDwRKiVIqBUkDtSTNSVCS6U4UVIIhBooVYPYt4chgVuFxYLiziAD3hRnB2Mm111hxmCbUbB8DyPYtjWk25/RY6zouT/OSiWGsMmOU9gW3IWD56hPYwR6mVGvldAD5Ce0vd9IRECbnjwVOIaI3QFThHyD65PlnIZ3kh0OdQBMfNT3MA7s4nu35St3RmrNLV+Jx8m295RGq2D1eHELXh8K3fSAbkjgSTJMc5Wde27ksQCwq+pZTfKVRp7Qt9EWWbGv63cFnyttEctlalXKawUQlKg9yZ7kLUKYHLkzn96qDkz3qMk4IYjGBoJJnYRG5PC6CZhmrb2i0SIN5vtfgrM6xDhp0t1fMYDgD1WzN7QBK5jEYuHw4FpAFngg3EtN+wyt/plOCXcb3Nrp9vFrW+Tc/EAi3omoZm9hA3HI/RC6lfb3/AHU6GLAc1x4EHnt+636kozg9Sztwa84LS8rJ6FhcrG7neA+pRbD4OBYBrff9fFDMj11QNIkEAzwg7brqsPl7WjrdY8z9AvKUbepcPL4/g8tKu1swfrYOMnzQim1uqRfe57ezwC6t+DYd2N8BHssbshpzI1DxkeqNWsKr8OPsLTnqBcd3kpbcVufkx4OB7wQstfCOZ8w8bQlZ29WnvKIMizEEbHdSOKPP2VJCk/CnmhruPw5G6DjjDMOZ1dTYdcEFp7iIuvGMkw5GPe19y1z5n+0kD6L2PMaB0mCNl5bWGjMtUf8AMa7/AFR+wTVDXHUpeaHKSi6kPdHW0CNrDl+i1tCDsqlE8LUlqLJJ7o1rujp+JFrlBwVulRc1UM4KZDUs4ciD52+iKoDkj4qxzafS6PLSovMEZtZYmyJUCplQKKCE1JJqSqSWqQUQpBFKlgQh9citqBvrHvHsir3w0nkJQQfM3vJ9CUpcS0xyMUFnIaq50AbNNgsjsz1OnTttdYHlSpBebl1Cu/1DSoxXkEBjidmz4qurjDsWgQeazlUl10N3daS3kWVOPoQp9IMP8csFRnxR1YuBO2kONieyUUfj3cGgfz0XlmOyYtxIpm/XmT94EyD5eq7rKMU6zTLh6jx5diarqpCKcJt5BpJvdBulj3cY+o/VM6rNyq3sjfwKieX8KQ70/DNlKtPK2JtN1XUclZZcRVDZJ4cldNvZCyjl4LatYAXQbMukbW9UXPmR4bDx8llzytdoFS5E9WeI4u4AjYDmCd4AZuEJ4QO5eitumQS1Vd36G1bWMMKVT6FlbNXvJuQCC03kkHccosnpydReNeoyS699pWvAZe2efeilfCAMgQtiNOnFYSNPVSgtKRxWJoaQXB2n+25EW59+3YVs6I4WjiqzhiKgpsp6SWtdD6pM9VvIWue0c5D43DBpM3XO1sPDpiAUGspUlmPAO61KDcGfQmBzKk1obTAa0CwCIU8UHbLxrAYWq2mHU6r22mxJHkbL1bJKDvhMLjDi1pMDiQCd0tbXPdyl5HlakEgqoveACTYC6bSfxT3gfRcx0pz99I/DayXENI/BpJIdsZmxHim51I046pAA8/NWNY17pDXGAT+iwZlmjKgaGOkgknssqWxWwxBvp0vbbgBHt7qjLcvE6j8vv+yzbqtUl+VFLElz9ycE2sJ2BPgtdOmS2INlspVW8bdkJnYrkPNLJ29DeVTPsFhCWdkBcdhHlpABXnWa9G6vx2ktiDqBlthPfbivV8Q7XvbuJCF47JBUIOoggRwM96mN7aSliUn74HKMd/jePYE5f0YpEyXFwItex8luzLL2tpw0AaLiBFuIW3LcIabNLiDBMEcjfbvlLMag+G+SPlPstaMaU6bdPDXqTWrVJVN5NpM5eUxckDZQWQMlmEq6ajT2j1sV065B66jBV9dNruy/eLFO20tmhK5jumWlVlTKgU0xQdqZJpSVS5cnTJ5RShRj6lg3nc9w/f2QsVIqt748wQr69eZPP24ITiKhmRwWXcy1Jo0aMMIJ1N4SDlQ3EagCOI9eI81JpXl8Y5GDSHKFRiTFewKucEA6vgWvc1xHWbIB7DwP84q3Ct0uWp9FZcTSIMjbj+qco3CjFxfyBzhl5CWKxEN8QqWvBHt2LBVqTCanWhDqPuPIBvTLBuc7gd0C6Q43Sy28z5WB8CWnwRgVNQ7eB5hc90my8uAe2+n5m9nMes/sr2zUaicvIZoQj3U2CcGDUeA25JG1zJXQ5pXNJooxAZs6CJLoOl3dJvyI8eVwJaHddsx/NxdasbVpBoIbLuRLnAf6iV7KE9UUzalT1SXoSqZoWm2gHiTf0BRKhjTUYCwt74JuNwTI7Vyxvubckd6P5UKrYa1wcJ61OWnf73A8N1PcUd3wTVjGCyQxVEl0FwMgnbjtzQrE4M8Re9xex/ddphuiVcuIeGgAWeSL97BMH07lqq/Z81zYdXcDO7GNnulxNkpW6hbKLi5/TcWncU0msgrKKo/wjZ3dDB2kmIC9MGOpU+q6rTadoc9jT5ErhMT9nTXMptbiqjPhuc4HQwyXEGSJGxCowf2U0A7VWrVKxJky1rJnmbnyhZlleW1LU5S5/Znna0JuT0o9HZjGOHVe135XNd7Fc/nOWOrVg4EBoaBJ5yTYeKnlmR0MOIoUadObEtaNR/M89Y+JW1LXvVFWjogtv3JhQ/yKcDh/hNDQ4ncSeR3Ecrq4JJpWROvOaxJjCilwiQSUdSeUNNHMi+VkxeK+GNTp08XR8va7kO3ZbFViK7Wg64iCXTtpi/hErklnclGYZhTc0y4aYMmbAcZK89/z34jtLCS2dzaRNlnrObXpdVzgwnYG4ImA7zntWbAYf4b4Pgea9jQtKllTliWYyGu26eTp6brJpUaJspFLsqMUVyCv8zP/AND2P0QpWYSvoqNdwmD3GxRKUtMgVWOqJ07lBymVW5aTM0TUkzE6oWLwqcbUhvfb9Vch2PqdaOQ9SrVHiJ1JapGau9Day2VXLHVKyqm5qRK8BiIcWHjcd/EeXsibHrn8SCLixFx4IlhMYHNB8xyI3Cx61PDyEYVpuV7HLFSqLS0pOSKGkGVBzYUWuVmud1TBGTBXw95G3L9Flc5FHthYsVSaeMH0RovyYCdPLyjI3GhpEmASADycTA89lurXuhlLI34hwAgMa5ri6eIM6RHZ7rqqOTCOsS70HJEqaY49S8HpjuedZ1lLmP102yHG7RMg9gHAqeF6I4yrB0CmOdTq/wC35vRen0cM1nygN7t/NWQmY9Uq06ehfUcV7NRwl8zkMr+zqk06q9R1U/hHUZ4/ed5hdZhcKym0NY1rGjZrQAPRS1qOtIVbudTxPIrUqTqP4mXEppVQKkEvrbBYJSkmSJUZOHTEqMpi5Q2cPKaVElMSqnEwpBVylrXJ4OJ/DUK2HDmlrwHNIIIOxBsQpF9rKsYdx3qE9wA/VXXOUceX4/Lf8PiagpnqBxaWm9pkA+e6rqvgd1wvRqnRag5xc5riXEky91ye4oN0p6J0W4apUpSx1NhdBcS1wFyOtcGNrr29Hq9tUgqLzl4TbW2fr6jvfjJJMEZfiJatDkDyLES0I2Us1h4BjSmKYlRlQQdRltfVSaeIEHvFlcULyCt8ze5w9j9EVK0oPMUzMqLEmiLUk7UlJUuQeo+XE8yi2IdDXHkCgoNkOu+EGt1yyiu5YqrlqrLKaUpCSyPp4MlVyyYbF6KkE9V1j2HgUUOAncwnZllMbtB77+6BKjqJ1G/DvAFzCuOYsHM9w/VYdATJb8EnyyMGt2a8meZ/RVOzJ/YO4T7qiE0Iitaa8jsIk/FvO73eceyrlPCYoygo8IkL9GMYBVcwuA1Dqgjdw7eFptxXTly4TA4g06zHBocZiDx1dWx4G67dyxr9OM8+oKS3JFygXqJSWcVEpAJgEi5ccWJalSXqqrWUrJxpL02pZ6dSQoV8cymOs4A8iQPG6lRbeEV45NpKhKDuz+lMmq3/AFN/VQf0moDetT/1BE/D1P8AF/Qr3I+oalRJQVvSugTDagJ/tBPqLLPjelzGSNLyfADzn6KVb1H+lkdyPqdFukVw1bpfVc2WhjLkXl0dpP7LRleMr1CHOrU9DSC4M0y4E3BjYLVpdEuKkVLZInVtk659cN3cB3kBY6/SKiwGakxwaC4+iE1cL8OrUkgkkH5STBEiZlC8YwBlQiDtsIsXDgtSj/p+nt3Jt+239kwak/oF8R01YPkY535iGj0lcx0i6SVcRTLCQ1hI6rZE3+8dz7LM91lgxp6pXoKPSLS2WuMN15vc1IUYRWcE8kqQ0LoWVJC5LLq0WXQYSvKwqnibE08m8FOSosKdwVCTbldbTVb29Xz/AHhdGSuRY6IPL6Im7NCm6MtsCdeGZZDQKSCNzIpI2oDpYYzKr/TPbA9f2QsbKNbEFwvzSBQKzzIYorESDmqOmFNzlRUqJdtB0Tc9VOcqnVEwcqNlsFpKYKAKcPUElgTFR1pi5ccSTOUdSYlQcReuyyvEB9Fh1ajpAcTvqAGoHtXGldD0Yrn4b26QA10h3MumQR2QLrO6hDNPV6FZ8BoppTEqBcsPAImXqBeoucBuUHzLpC1nVYNTv9o5dpRYU5T8KOCz6kLHicW0CSQ0D7ziAPVcHiumFd1UtDmgDUOqL8QDJ7fZY8wxL6sAkmIFzueZK3rfolScVKckk/mxGteRpy0pbnT5n07p0wRRiq/gdmDtJ3PcPNch/mD6lZz6rtRcDJ9gBsAszqEFWUKd16Kz6fTtX8K39TNrXEqvI5eCOIPHkqixxdpgkmwi5PYOak5sKeDzE0qragAOlwMHYx7d6cVOOdwHsTyqRVg2Mwiubuhx7h7KGb5tSrVRVpMLYDdRO7zF+rwI9VXnVS8zYtafRYt1b9uthbp8D1tLUEMhyd1WkHtLLOcIcDwIuuyy3IwGOsAXNgkbTe8boV0Cqg5cRAk1anW4mHCytqPe3WG6gNJuXkSZvAkQFswUopRTBzu5Kq6XoFcflgqaZfpIaAbC8dqz/wCS0rh9TcaTdrf4UEwJe+nXY4knRqHE2k2v3eaz5C0AvLonTILgSZnmpe3mVd1UjF4fAExTYeWgzpcRPOCRKfK6AfiGNNwA4nuDT9SFbmWDPxHObGlxJHYTuPOUsFRdTcXtMOIiYG1jae4Itxe0lT053PVRuY1aCcXu0c9VYaVV7D91xHkUaywE3Wt2ADnFzgC47kgSrW4eNl52UlLgXimjQ0KyFSx/NW03KmC+RwFextlTKzYrNhSIB4iUak8MDVWUEGMSQX/iQJIupANLOjfsmD0FyTMjUD9XDT6z+iIfGQKksvKGaawsFtQqpwS1ptaAwpEqBKm4qBCg4cFKUyUKTsjlKU5CYLsEZEptYnBUgVOCMkgxbMrqhtUbwQW24k7SOSwsJc7SwFx4xsO87BE8N0cLr1XH8rCR5u3Pok7mtTUXGT5KthSrjGi0yfwgSfIbeKi34r9gKY5u6zo7hafNXUqTWdVjQO4eq0NJWA2lwigOq5Jr+erUI7w30aAq/wDhOjGz+P3zN9zbj2oy0J13emlhMk5yn0Fwrbhjgeetx9yo1+hVNwEPe0jb5SL8TaSSeMrpIUim6fUbqn4ajATt6c3mUTh3/Z0S6fj/APT/APJanfZ5Thumq8OHzEgEO7m/d8yuvTgoz6teNp9z+F/RT8JRX6TiT9m7TvXd4MH6ofX+zCpq6ldmnm5rgR4CQfML0aUxKn/drxbuefkv6I/C0vQ4ql9nVJog1KhNpI0AT2CD7q2p0FpaAC574tJOnq8B1eS610KguugS6hcz5my0aMI+FGXovlFLDs0BvVLjuSSC6BIM8wFRj8A4a3GCILZEbg7LRi3EWFh+1lkpvc4OEzM2vy3XtLCs6tvGUt20eeuXi4fuDMmMYgDg4Ob5ifosE6H7DqkgzsYMIhQoFtZjr2cPKVnzilFZ4/uJ87/VHeSqlkTsI1wmncblnEdyzHDR3fyx7VWwkEEEg8ESZWD5DhD+fB/6O7UKrSVRfuMWtxO3l6x80YQxNoV72QYUHLOcMHp4yUkmih9NJoVhSC4kZC83wJqOaRwBCLwiOTZN8cOP4SPUfsi0Y6pYA1paY5OI/wAlckvSh0SHakm+wvQT77OVweW/C1EcRHqme669BxWRtcxzRAJBg8jw9YXnWLa5ri1wIIMEHgRuEtXp4YzQnqRYKyl8VYQSr6VJx2BPcJS+gM5Fxqpw9acP0frv2pP8QWjzKJ4foZWPzFjO8yfJqsqMnwijqxXmBdabWutodCWD56jj+UAeplbqXRXDj7pd+Zx+kIqtpA3cROETOqgbkDvIC9Gp5JQbtRZ4ifeV5z9redBujC0wwNgPqANFzfSBG0KXbNLLZNOr3JaUjMc2ZBLSHAWlpBE7xK6HL8g1tDqrrEA6GmBBvc7leT5XjzRfO7DZ7eY5944fuu9wud1WU2mlUa6mR1ZEiOw7+HBZV7TqJfBIZnFxZ29HDsptAaA0DgBCy1czl2il1njeNmdr3bN7t+xBsDl+JxPWr1HMp/gb1HOHhcDvXS4XCMptDWNDQOA9+09qwpxjB7vLBksNRIHWOp3F0ASe4cFdKaU0pd7kFgKYuUYSlRg4lqS1KslNqU4OLdakysJibrO4rPUfBB7R7qYo4IFRdUhJxVDnrluUySfVVbTJTRKsa2FPByRTimEixiU9Z7W0oaIcQdR+g5Kyq2x7BPqFnxAlpXt+jSzar9s/c8ze7XXvgEDMCLcFDpA3+tPNrT6R9FnrbrXng/5Z50x/PVark2gSikwOeCvqMlvcqwFop7HzQWg0dmXYsTSZU72u7xcfVYC9E8GzVRrU+Ib8RvewyY8JQZpSVwviz6m30+f5bg/J/wAPdFupMFEKYS5oZHldX0Mb/TqH+8ejf3XIucu16H0ow8/je4juEN+hTVuviyLXD+ENpJFJPmeSWLH5JRrGajAT+IEgxyJG/itqdUaT5LptcGDCZDQpfJSbPMjUfN0re0RtbuSSXJJcHNt8iSSSUnCSSSXHDtXzt0jq/ExdV5N3Pd6kn6r6IC826Z/ZfTIfXo1SwkyWOGpsk/dIuPVDq+HLGLecYy3PP8oyr4tanTJs5wB4GNzB5wCvXMvyOlTDYYOqBHIRtAXkDMtxFF40tc5zSC0slxkbERfcL1PI+kZq0h8WlUpVAAHNexwBPEsMQQfNeb6opNJwew/OecPIflMXIdTzNznQKcN/ETB8AFra5YLg1yCyaWJ5VArQp/EVMEkyUxUZS1Ljh3FNKre+6H5xntLDt1VHgGLNF3O/K3j37K8KcpvTFZZSUkllhD4m8qhvWf2NMnv4D6rzHpB0krYppYWhlPUHBokuJExqd4zYBdX0B6Qtq0hReQKtMRcx8RvBw5u4Hz4rTr9Nq0KPdl816AKdzCctKOvqOUQ1T0KQasnIwkRa1OnKiVBzeENMmOYd7T9FnJ6vn7K6mOs3vHqVSBeO8fRew6FL8mUfR/dHmuorFWMgFiadyr81bLaP/wBf0C1MwJeSBAjeVVnjS1lIcQ0g+ELdUclHygWGKVNu3ks5c48VFrXH7x3Vu28EsI4GrorMJ2nSe51isFbAltRzACdLiLX2NlHGYV0av5zC77KMTqotdAlwBNryRefGUvOjqWMjttV0T919v/M4ulktZ3y0n+Ij3Wqn0TxB3DR3uH0ldt8RN8RUVCKHnXkclhug7y4fFe0N5Mkk+JAA9V11GkGNDWiGtAAHIDZNrTaiixgo8ApTcuSxJVaikrlS9OEklUsJJJJccJJJJccJJJJccJC+kv8A8Z/h7p0kG4/4pezORxmQNGupbg33cjbGjkkkvE3HjfyHqfhLmCycpJJZhCqlur6e6ZJdIgtKZm6SSqSRr7rxpry6q9ziXEufJdcm53JSSXo+g+KfsjOvfCjU8W8ELxATJL1UzMidT9n2Z1XVdLqtQt/CXuI8iYXp7SkkvDdXSVfZeRu0PAIpnJklkoJMQ38Qqqvzn831SSXqug+Gfy/7PPdS5j8x8s+Z/eqc8HU8Ukl6eHIF+QDY1Wsb1Xdw/wC4JJIhzKMYeo3vHs5dR0YP9Afz7zkkkp+phKPjiF00JJLjSEAlCdJScMkkkpOP/9k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3948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312302" cy="868958"/>
          </a:xfrm>
        </p:spPr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accent6">
                    <a:lumMod val="75000"/>
                  </a:schemeClr>
                </a:solidFill>
              </a:rPr>
              <a:t>La revolución de los compuestos químicos</a:t>
            </a:r>
            <a:endParaRPr lang="es-MX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936104"/>
          </a:xfrm>
        </p:spPr>
        <p:txBody>
          <a:bodyPr>
            <a:normAutofit/>
          </a:bodyPr>
          <a:lstStyle/>
          <a:p>
            <a:pPr algn="just"/>
            <a:r>
              <a:rPr lang="es-MX" sz="2000" dirty="0" smtClean="0"/>
              <a:t>Su revolución empieza a fines del siglo XIX como subproducto de la revolución del petróleo</a:t>
            </a:r>
            <a:endParaRPr lang="es-MX" sz="2400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916832"/>
            <a:ext cx="2284681" cy="22200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010" y="4006306"/>
            <a:ext cx="1870966" cy="18709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878" y="2982674"/>
            <a:ext cx="2077378" cy="31217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Rectángulo"/>
          <p:cNvSpPr/>
          <p:nvPr/>
        </p:nvSpPr>
        <p:spPr>
          <a:xfrm>
            <a:off x="5148064" y="2276872"/>
            <a:ext cx="2160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</a:rPr>
              <a:t>Comidas</a:t>
            </a:r>
          </a:p>
          <a:p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</a:rPr>
              <a:t>congeladas</a:t>
            </a:r>
            <a:endParaRPr lang="es-MX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-108520" y="4653136"/>
            <a:ext cx="2592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</a:rPr>
              <a:t>Se reemplaza</a:t>
            </a:r>
          </a:p>
          <a:p>
            <a:pPr algn="r"/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</a:rPr>
              <a:t>el algodón por poliéster</a:t>
            </a:r>
            <a:endParaRPr lang="es-MX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6804248" y="4653136"/>
            <a:ext cx="2592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</a:rPr>
              <a:t>Aparición de herbicidas y pesticidas</a:t>
            </a:r>
            <a:endParaRPr lang="es-MX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7 CuadroTexto"/>
          <p:cNvSpPr txBox="1"/>
          <p:nvPr/>
        </p:nvSpPr>
        <p:spPr>
          <a:xfrm>
            <a:off x="1763688" y="6165304"/>
            <a:ext cx="61800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dirty="0" smtClean="0">
                <a:solidFill>
                  <a:srgbClr val="008000"/>
                </a:solidFill>
                <a:latin typeface="FrankRuehl" pitchFamily="34" charset="-79"/>
                <a:ea typeface="Gungsuh" pitchFamily="18" charset="-127"/>
                <a:cs typeface="FrankRuehl" pitchFamily="34" charset="-79"/>
              </a:rPr>
              <a:t>Confundimos </a:t>
            </a:r>
            <a:r>
              <a:rPr lang="es-MX" sz="2400" b="1" i="1" dirty="0" smtClean="0">
                <a:solidFill>
                  <a:srgbClr val="008000"/>
                </a:solidFill>
                <a:latin typeface="FrankRuehl" pitchFamily="34" charset="-79"/>
                <a:ea typeface="Gungsuh" pitchFamily="18" charset="-127"/>
                <a:cs typeface="FrankRuehl" pitchFamily="34" charset="-79"/>
              </a:rPr>
              <a:t>familiaridad  </a:t>
            </a:r>
            <a:r>
              <a:rPr lang="es-MX" sz="2400" dirty="0" smtClean="0">
                <a:solidFill>
                  <a:srgbClr val="008000"/>
                </a:solidFill>
                <a:latin typeface="FrankRuehl" pitchFamily="34" charset="-79"/>
                <a:ea typeface="Gungsuh" pitchFamily="18" charset="-127"/>
                <a:cs typeface="FrankRuehl" pitchFamily="34" charset="-79"/>
              </a:rPr>
              <a:t>con </a:t>
            </a:r>
            <a:r>
              <a:rPr lang="es-MX" sz="2400" b="1" i="1" dirty="0" smtClean="0">
                <a:solidFill>
                  <a:srgbClr val="008000"/>
                </a:solidFill>
                <a:latin typeface="FrankRuehl" pitchFamily="34" charset="-79"/>
                <a:ea typeface="Gungsuh" pitchFamily="18" charset="-127"/>
                <a:cs typeface="FrankRuehl" pitchFamily="34" charset="-79"/>
              </a:rPr>
              <a:t>seguridad, </a:t>
            </a:r>
            <a:endParaRPr lang="es-MX" sz="2400" dirty="0">
              <a:solidFill>
                <a:srgbClr val="008000"/>
              </a:solidFill>
              <a:latin typeface="FrankRuehl" pitchFamily="34" charset="-79"/>
              <a:ea typeface="Gungsuh" pitchFamily="18" charset="-127"/>
              <a:cs typeface="FrankRuehl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8328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dirty="0" smtClean="0"/>
              <a:t>La revolución de los compuestos químicos</a:t>
            </a:r>
            <a:endParaRPr lang="es-MX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509120"/>
            <a:ext cx="8229600" cy="1617043"/>
          </a:xfrm>
        </p:spPr>
        <p:txBody>
          <a:bodyPr>
            <a:normAutofit lnSpcReduction="10000"/>
          </a:bodyPr>
          <a:lstStyle/>
          <a:p>
            <a:pPr algn="just"/>
            <a:r>
              <a:rPr lang="es-MX" sz="2600" dirty="0" smtClean="0"/>
              <a:t>En el boom de la post guerra  de los 1940-50, los químicos y los productos derivados de ellos eran vistos como el </a:t>
            </a:r>
            <a:r>
              <a:rPr lang="es-MX" sz="2600" b="1" i="1" dirty="0" smtClean="0"/>
              <a:t>símbolo de una nueva prosperidad.</a:t>
            </a:r>
            <a:endParaRPr lang="es-MX" sz="2600" dirty="0" smtClean="0"/>
          </a:p>
          <a:p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1511752" y="6117176"/>
            <a:ext cx="6341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i="1" dirty="0" smtClean="0">
                <a:solidFill>
                  <a:schemeClr val="accent6">
                    <a:lumMod val="75000"/>
                  </a:schemeClr>
                </a:solidFill>
                <a:latin typeface="Berlin Sans FB" pitchFamily="34" charset="0"/>
                <a:ea typeface="Gungsuh" pitchFamily="18" charset="-127"/>
              </a:rPr>
              <a:t>“Vive mejor a través de la química“</a:t>
            </a:r>
            <a:endParaRPr lang="es-MX" sz="2800" b="1" i="1" dirty="0">
              <a:solidFill>
                <a:schemeClr val="accent6">
                  <a:lumMod val="75000"/>
                </a:schemeClr>
              </a:solidFill>
              <a:latin typeface="Berlin Sans FB" pitchFamily="34" charset="0"/>
              <a:ea typeface="Gungsuh" pitchFamily="18" charset="-127"/>
            </a:endParaRPr>
          </a:p>
        </p:txBody>
      </p:sp>
      <p:pic>
        <p:nvPicPr>
          <p:cNvPr id="113666" name="Picture 2" descr="http://www.alen.com.mx/_imgs/pinol_detergente_en_polvo_fo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5886450" cy="3162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0639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4000" dirty="0" smtClean="0"/>
              <a:t>La química de los limpiadores</a:t>
            </a:r>
            <a:endParaRPr lang="es-MX" sz="4000" dirty="0"/>
          </a:p>
        </p:txBody>
      </p:sp>
      <p:sp>
        <p:nvSpPr>
          <p:cNvPr id="6" name="5 Rectángulo"/>
          <p:cNvSpPr/>
          <p:nvPr/>
        </p:nvSpPr>
        <p:spPr>
          <a:xfrm>
            <a:off x="1187624" y="4725144"/>
            <a:ext cx="6984776" cy="1938992"/>
          </a:xfrm>
          <a:prstGeom prst="rect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MX" sz="2400" dirty="0" smtClean="0">
                <a:solidFill>
                  <a:srgbClr val="5A390E"/>
                </a:solidFill>
              </a:rPr>
              <a:t>Las fórmulas de limpieza antiguas estaban basadas en química simple.  </a:t>
            </a:r>
          </a:p>
          <a:p>
            <a:pPr algn="ctr"/>
            <a:endParaRPr lang="es-MX" sz="2400" dirty="0">
              <a:solidFill>
                <a:srgbClr val="5A390E"/>
              </a:solidFill>
            </a:endParaRPr>
          </a:p>
          <a:p>
            <a:pPr algn="ctr"/>
            <a:r>
              <a:rPr lang="es-MX" sz="2400" dirty="0" smtClean="0">
                <a:solidFill>
                  <a:srgbClr val="5A390E"/>
                </a:solidFill>
              </a:rPr>
              <a:t>Intuitivamente en la escala de pH de ácidos y bases alcalinas.</a:t>
            </a:r>
            <a:endParaRPr lang="es-MX" sz="2400" dirty="0">
              <a:solidFill>
                <a:srgbClr val="5A390E"/>
              </a:solidFill>
            </a:endParaRPr>
          </a:p>
        </p:txBody>
      </p:sp>
      <p:pic>
        <p:nvPicPr>
          <p:cNvPr id="111619" name="Picture 3" descr="http://relativity.manyhadrons.com/wordpress/wp-content/uploads/2012/03/50s-cleaning-woman-gett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4886" y="1628800"/>
            <a:ext cx="2381250" cy="29813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3194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251428"/>
              </p:ext>
            </p:extLst>
          </p:nvPr>
        </p:nvGraphicFramePr>
        <p:xfrm>
          <a:off x="395536" y="476672"/>
          <a:ext cx="8064896" cy="5789516"/>
        </p:xfrm>
        <a:graphic>
          <a:graphicData uri="http://schemas.openxmlformats.org/drawingml/2006/table">
            <a:tbl>
              <a:tblPr/>
              <a:tblGrid>
                <a:gridCol w="1156256"/>
                <a:gridCol w="1242977"/>
                <a:gridCol w="2413687"/>
                <a:gridCol w="1835560"/>
                <a:gridCol w="1416416"/>
              </a:tblGrid>
              <a:tr h="672861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s-MX" sz="4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Escala </a:t>
                      </a:r>
                      <a:r>
                        <a:rPr lang="es-MX" sz="4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pH</a:t>
                      </a:r>
                      <a:endParaRPr lang="es-MX" sz="4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95115"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pH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EJEMPLOS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Acido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batería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184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Acido clorhídrico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secretado 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por</a:t>
                      </a:r>
                      <a:r>
                        <a:rPr lang="es-MX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el 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estomago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Jugo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limón 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Vinagre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Coca cola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Jugo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toronja y naranja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Refrescos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gaseosos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Jugo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tomate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Café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negro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Plátano</a:t>
                      </a:r>
                      <a:r>
                        <a:rPr lang="es-MX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Lluvia ácida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ctr" fontAlgn="b"/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Leche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Orina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Lago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saludable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924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Agua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pura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Orina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C5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Bicarbonato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sodio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Orina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F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Pasta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dientes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Agua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mar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Huevos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Leche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magnesia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Jabón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manos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Carbonato de sodio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Amoníaco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Agua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jabonosa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ctr" fontAlgn="b"/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Blanqueadores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8">
                <a:tc>
                  <a:txBody>
                    <a:bodyPr/>
                    <a:lstStyle/>
                    <a:p>
                      <a:pPr algn="ctr" fontAlgn="ctr"/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Sosa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caustica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Limpiador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para desagües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4 Flecha arriba"/>
          <p:cNvSpPr/>
          <p:nvPr/>
        </p:nvSpPr>
        <p:spPr>
          <a:xfrm>
            <a:off x="1078596" y="2026813"/>
            <a:ext cx="247650" cy="1362075"/>
          </a:xfrm>
          <a:prstGeom prst="upArrow">
            <a:avLst>
              <a:gd name="adj1" fmla="val 4230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1100"/>
          </a:p>
        </p:txBody>
      </p:sp>
      <p:sp>
        <p:nvSpPr>
          <p:cNvPr id="4" name="5 Flecha arriba"/>
          <p:cNvSpPr/>
          <p:nvPr/>
        </p:nvSpPr>
        <p:spPr>
          <a:xfrm rot="10800000">
            <a:off x="1068096" y="4189750"/>
            <a:ext cx="247650" cy="1295400"/>
          </a:xfrm>
          <a:prstGeom prst="upArrow">
            <a:avLst>
              <a:gd name="adj1" fmla="val 4230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1100"/>
          </a:p>
        </p:txBody>
      </p:sp>
      <p:sp>
        <p:nvSpPr>
          <p:cNvPr id="5" name="CuadroTexto 4"/>
          <p:cNvSpPr txBox="1"/>
          <p:nvPr/>
        </p:nvSpPr>
        <p:spPr>
          <a:xfrm>
            <a:off x="776940" y="1404473"/>
            <a:ext cx="711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Ácido</a:t>
            </a:r>
            <a:endParaRPr lang="es-ES" dirty="0"/>
          </a:p>
        </p:txBody>
      </p:sp>
      <p:sp>
        <p:nvSpPr>
          <p:cNvPr id="6" name="CuadroTexto 5"/>
          <p:cNvSpPr txBox="1"/>
          <p:nvPr/>
        </p:nvSpPr>
        <p:spPr>
          <a:xfrm>
            <a:off x="702233" y="3676382"/>
            <a:ext cx="849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Neutro</a:t>
            </a:r>
            <a:endParaRPr lang="es-ES" dirty="0"/>
          </a:p>
        </p:txBody>
      </p:sp>
      <p:sp>
        <p:nvSpPr>
          <p:cNvPr id="7" name="CuadroTexto 6"/>
          <p:cNvSpPr txBox="1"/>
          <p:nvPr/>
        </p:nvSpPr>
        <p:spPr>
          <a:xfrm>
            <a:off x="506941" y="5652954"/>
            <a:ext cx="928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Básico/</a:t>
            </a:r>
          </a:p>
          <a:p>
            <a:r>
              <a:rPr lang="es-ES" dirty="0" smtClean="0"/>
              <a:t>Alcalino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87337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734109"/>
              </p:ext>
            </p:extLst>
          </p:nvPr>
        </p:nvGraphicFramePr>
        <p:xfrm>
          <a:off x="539552" y="1268760"/>
          <a:ext cx="8064896" cy="4924782"/>
        </p:xfrm>
        <a:graphic>
          <a:graphicData uri="http://schemas.openxmlformats.org/drawingml/2006/table">
            <a:tbl>
              <a:tblPr/>
              <a:tblGrid>
                <a:gridCol w="4032448"/>
                <a:gridCol w="4032448"/>
              </a:tblGrid>
              <a:tr h="717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OLORES Y MANCHAS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ALCALINAS</a:t>
                      </a:r>
                      <a:endParaRPr lang="es-MX" sz="1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MX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LIMIPA CON ÁCIDOS</a:t>
                      </a:r>
                      <a:endParaRPr lang="es-MX" sz="1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5660">
                <a:tc>
                  <a:txBody>
                    <a:bodyPr/>
                    <a:lstStyle/>
                    <a:p>
                      <a:pPr marL="342900" indent="-342900"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s-MX" sz="2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Jabón </a:t>
                      </a: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acumulado </a:t>
                      </a:r>
                      <a:endParaRPr lang="es-MX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s-MX" sz="2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Minerales acumulados</a:t>
                      </a:r>
                    </a:p>
                    <a:p>
                      <a:pPr marL="342900" indent="-342900"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s-MX" sz="2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Manchas de plantas como </a:t>
                      </a: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zacate</a:t>
                      </a:r>
                      <a:endParaRPr lang="es-MX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MX" sz="1800" dirty="0" smtClean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Vinagre 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Limón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baseline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impia-todo </a:t>
                      </a:r>
                      <a:r>
                        <a:rPr lang="es-MX" sz="2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Acido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2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b="1" dirty="0" smtClean="0">
                          <a:solidFill>
                            <a:srgbClr val="92D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OLORES Y MANCHAS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b="1" dirty="0" smtClean="0">
                          <a:solidFill>
                            <a:srgbClr val="92D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ACIDAS</a:t>
                      </a:r>
                      <a:endParaRPr lang="es-MX" sz="1800" dirty="0">
                        <a:solidFill>
                          <a:srgbClr val="92D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MX" sz="1800" b="1" dirty="0" smtClean="0">
                        <a:solidFill>
                          <a:srgbClr val="92D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b="1" dirty="0" smtClean="0">
                          <a:solidFill>
                            <a:srgbClr val="92D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LIMPIA CON </a:t>
                      </a:r>
                      <a:r>
                        <a:rPr lang="es-MX" sz="1800" b="1" baseline="0" dirty="0" smtClean="0">
                          <a:solidFill>
                            <a:srgbClr val="92D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BASES ALCALINAS</a:t>
                      </a:r>
                      <a:endParaRPr lang="es-MX" sz="1800" dirty="0">
                        <a:solidFill>
                          <a:srgbClr val="92D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6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café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coca-cola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eche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orina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Vino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frutas ácidas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vómito</a:t>
                      </a:r>
                      <a:r>
                        <a:rPr lang="es-MX" sz="2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b</a:t>
                      </a: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icarbonato </a:t>
                      </a:r>
                      <a:r>
                        <a:rPr lang="es-MX" sz="2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de </a:t>
                      </a: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sodio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carbonato </a:t>
                      </a:r>
                      <a:r>
                        <a:rPr lang="es-MX" sz="2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de </a:t>
                      </a: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sodio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limpia-todo alcalino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limpia-todo </a:t>
                      </a:r>
                      <a:r>
                        <a:rPr lang="es-MX" sz="2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limpieza </a:t>
                      </a: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profunda 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2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agua mineral</a:t>
                      </a:r>
                      <a:endParaRPr lang="es-MX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2411760" y="332656"/>
            <a:ext cx="4619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 smtClean="0">
                <a:solidFill>
                  <a:srgbClr val="92D050"/>
                </a:solidFill>
              </a:rPr>
              <a:t>ACIDOS</a:t>
            </a:r>
            <a:r>
              <a:rPr lang="es-MX" sz="2800" b="1" dirty="0" smtClean="0">
                <a:solidFill>
                  <a:schemeClr val="accent6">
                    <a:lumMod val="50000"/>
                  </a:schemeClr>
                </a:solidFill>
              </a:rPr>
              <a:t>  vs  </a:t>
            </a:r>
            <a:r>
              <a:rPr lang="es-MX" sz="2800" b="1" dirty="0" smtClean="0">
                <a:solidFill>
                  <a:srgbClr val="92D050"/>
                </a:solidFill>
              </a:rPr>
              <a:t>BASES ALCALINAS</a:t>
            </a:r>
            <a:endParaRPr lang="es-MX" sz="28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044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g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4" y="11796"/>
            <a:ext cx="9144000" cy="6858000"/>
          </a:xfrm>
          <a:prstGeom prst="rect">
            <a:avLst/>
          </a:prstGeom>
        </p:spPr>
      </p:pic>
      <p:sp>
        <p:nvSpPr>
          <p:cNvPr id="9" name="4 Rectángulo"/>
          <p:cNvSpPr/>
          <p:nvPr/>
        </p:nvSpPr>
        <p:spPr>
          <a:xfrm>
            <a:off x="179512" y="1484784"/>
            <a:ext cx="7105891" cy="1656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sz="2800" b="1" kern="1200" dirty="0" smtClean="0">
                <a:solidFill>
                  <a:srgbClr val="5A390E"/>
                </a:solidFill>
              </a:rPr>
              <a:t>“La población general está expuesta a niveles inesperadamente altos de sustancias cancerígenas en sus casas... “</a:t>
            </a:r>
          </a:p>
          <a:p>
            <a:endParaRPr lang="es-MX" kern="1200" dirty="0" smtClean="0">
              <a:solidFill>
                <a:srgbClr val="5A390E"/>
              </a:solidFill>
            </a:endParaRPr>
          </a:p>
        </p:txBody>
      </p:sp>
      <p:sp>
        <p:nvSpPr>
          <p:cNvPr id="10" name="6 Rectángulo"/>
          <p:cNvSpPr/>
          <p:nvPr/>
        </p:nvSpPr>
        <p:spPr>
          <a:xfrm>
            <a:off x="251520" y="3645024"/>
            <a:ext cx="77048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sz="2800" dirty="0" smtClean="0">
                <a:solidFill>
                  <a:srgbClr val="5A390E"/>
                </a:solidFill>
              </a:rPr>
              <a:t>Los niveles dentro de casa son</a:t>
            </a:r>
            <a:r>
              <a:rPr lang="es-ES_tradnl" sz="2800" b="1" dirty="0" smtClean="0">
                <a:solidFill>
                  <a:srgbClr val="5A390E"/>
                </a:solidFill>
              </a:rPr>
              <a:t> de 5 a 70 veces mayores a los niveles </a:t>
            </a:r>
            <a:r>
              <a:rPr lang="es-ES_tradnl" sz="2800" b="1" u="sng" dirty="0" smtClean="0">
                <a:solidFill>
                  <a:srgbClr val="5A390E"/>
                </a:solidFill>
              </a:rPr>
              <a:t>fuera de casa, </a:t>
            </a:r>
            <a:r>
              <a:rPr lang="es-ES_tradnl" sz="2800" b="1" dirty="0" smtClean="0">
                <a:solidFill>
                  <a:srgbClr val="5A390E"/>
                </a:solidFill>
              </a:rPr>
              <a:t>con algunos niveles de toxinas mayores que los niveles que califican a un sitio de desperdicios químicos.</a:t>
            </a:r>
            <a:endParaRPr lang="es-ES_tradnl" sz="2800" b="1" i="1" dirty="0" smtClean="0">
              <a:solidFill>
                <a:srgbClr val="5A390E"/>
              </a:solidFill>
            </a:endParaRPr>
          </a:p>
        </p:txBody>
      </p:sp>
      <p:sp>
        <p:nvSpPr>
          <p:cNvPr id="11" name="5 Rectángulo"/>
          <p:cNvSpPr/>
          <p:nvPr/>
        </p:nvSpPr>
        <p:spPr>
          <a:xfrm>
            <a:off x="1763688" y="5589240"/>
            <a:ext cx="3225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ES_tradnl" i="1" kern="1200" dirty="0" smtClean="0">
                <a:solidFill>
                  <a:srgbClr val="5A390E"/>
                </a:solidFill>
              </a:rPr>
              <a:t> New York Times, Enero 16, 2001</a:t>
            </a:r>
            <a:endParaRPr lang="es-MX" kern="1200" dirty="0" smtClean="0">
              <a:solidFill>
                <a:srgbClr val="5A39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793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71600" y="4509120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PREPARANDO LIMPIADORES NATURALES</a:t>
            </a:r>
            <a:endParaRPr lang="es-MX" dirty="0"/>
          </a:p>
        </p:txBody>
      </p:sp>
      <p:pic>
        <p:nvPicPr>
          <p:cNvPr id="110594" name="Picture 2" descr="http://t3.gstatic.com/images?q=tbn:ANd9GcRG6SGPP-jQdAEdCAW-INRHY8ZjL-Cs-xRmYtKnV2u11KBfQyIl"/>
          <p:cNvPicPr>
            <a:picLocks noChangeAspect="1" noChangeArrowheads="1"/>
          </p:cNvPicPr>
          <p:nvPr/>
        </p:nvPicPr>
        <p:blipFill rotWithShape="1">
          <a:blip r:embed="rId2" cstate="print"/>
          <a:srcRect l="-2" t="-1" r="42712" b="-133"/>
          <a:stretch/>
        </p:blipFill>
        <p:spPr bwMode="auto">
          <a:xfrm>
            <a:off x="5796136" y="1052736"/>
            <a:ext cx="2578608" cy="2999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04745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2627784" y="188640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92D050"/>
                </a:solidFill>
                <a:latin typeface="HoratioDMed"/>
              </a:rPr>
              <a:t>INGREDIENTES</a:t>
            </a:r>
            <a:endParaRPr lang="es-MX" sz="3600" b="1" dirty="0">
              <a:solidFill>
                <a:srgbClr val="92D050"/>
              </a:solidFill>
              <a:latin typeface="HoratioDMed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67544" y="2204864"/>
            <a:ext cx="75608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accent6">
                    <a:lumMod val="75000"/>
                  </a:schemeClr>
                </a:solidFill>
                <a:ea typeface="Calibri"/>
                <a:cs typeface="Times New Roman"/>
              </a:rPr>
              <a:t>BICARBONATO DE SODIO</a:t>
            </a:r>
            <a:r>
              <a:rPr lang="es-MX" sz="200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endParaRPr lang="es-MX" sz="2000" dirty="0" smtClean="0">
              <a:solidFill>
                <a:schemeClr val="accent6">
                  <a:lumMod val="75000"/>
                </a:schemeClr>
              </a:solidFill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s-MX" dirty="0" smtClean="0"/>
              <a:t>Mineral. </a:t>
            </a: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s-MX" dirty="0" smtClean="0">
                <a:ea typeface="Calibri"/>
                <a:cs typeface="Times New Roman"/>
              </a:rPr>
              <a:t>Ligeramente alcalino pH = 8.</a:t>
            </a:r>
            <a:r>
              <a:rPr lang="en-US" dirty="0" smtClean="0">
                <a:ea typeface="Calibri"/>
                <a:cs typeface="Times New Roman"/>
              </a:rPr>
              <a:t>1  </a:t>
            </a:r>
            <a:endParaRPr lang="es-MX" dirty="0" smtClean="0">
              <a:ea typeface="Calibri"/>
              <a:cs typeface="Times New Roman"/>
            </a:endParaRPr>
          </a:p>
          <a:p>
            <a:pPr marL="342900" indent="-342900">
              <a:buFont typeface="Symbol"/>
              <a:buChar char=""/>
            </a:pPr>
            <a:r>
              <a:rPr lang="en-US" dirty="0" smtClean="0">
                <a:ea typeface="Calibri"/>
                <a:cs typeface="Times New Roman"/>
              </a:rPr>
              <a:t>No </a:t>
            </a:r>
            <a:r>
              <a:rPr lang="en-US" dirty="0" err="1" smtClean="0">
                <a:ea typeface="Calibri"/>
                <a:cs typeface="Times New Roman"/>
              </a:rPr>
              <a:t>es</a:t>
            </a:r>
            <a:r>
              <a:rPr lang="en-US" dirty="0" smtClean="0">
                <a:ea typeface="Calibri"/>
                <a:cs typeface="Times New Roman"/>
              </a:rPr>
              <a:t> </a:t>
            </a:r>
            <a:r>
              <a:rPr lang="en-US" dirty="0" err="1" smtClean="0">
                <a:ea typeface="Calibri"/>
                <a:cs typeface="Times New Roman"/>
              </a:rPr>
              <a:t>abrasivo</a:t>
            </a:r>
            <a:endParaRPr lang="en-US" dirty="0" smtClean="0">
              <a:ea typeface="Calibri"/>
              <a:cs typeface="Times New Roman"/>
            </a:endParaRPr>
          </a:p>
          <a:p>
            <a:endParaRPr lang="es-MX" sz="1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539552" y="3645024"/>
            <a:ext cx="816219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accent6">
                    <a:lumMod val="75000"/>
                  </a:schemeClr>
                </a:solidFill>
                <a:ea typeface="Calibri"/>
                <a:cs typeface="Times New Roman"/>
              </a:rPr>
              <a:t>CARBONATO DE SODIO </a:t>
            </a:r>
          </a:p>
          <a:p>
            <a:pPr>
              <a:buFont typeface="Arial" pitchFamily="34" charset="0"/>
              <a:buChar char="•"/>
            </a:pPr>
            <a:r>
              <a:rPr lang="es-MX" dirty="0" smtClean="0">
                <a:ea typeface="Calibri"/>
                <a:cs typeface="Times New Roman"/>
              </a:rPr>
              <a:t>Mineral. </a:t>
            </a:r>
            <a:r>
              <a:rPr lang="es-MX" dirty="0" smtClean="0"/>
              <a:t>pH </a:t>
            </a:r>
            <a:r>
              <a:rPr lang="es-MX" dirty="0"/>
              <a:t>= </a:t>
            </a:r>
            <a:r>
              <a:rPr lang="es-MX" dirty="0" smtClean="0"/>
              <a:t>11</a:t>
            </a:r>
            <a:endParaRPr lang="es-MX" b="1" dirty="0" smtClean="0">
              <a:ea typeface="Calibri"/>
              <a:cs typeface="Times New Roman"/>
            </a:endParaRPr>
          </a:p>
          <a:p>
            <a:pPr>
              <a:buFont typeface="Arial" pitchFamily="34" charset="0"/>
              <a:buChar char="•"/>
            </a:pPr>
            <a:r>
              <a:rPr lang="es-MX" b="1" dirty="0" smtClean="0">
                <a:ea typeface="Calibri"/>
                <a:cs typeface="Times New Roman"/>
              </a:rPr>
              <a:t>El mejor solvente natural.  </a:t>
            </a:r>
            <a:r>
              <a:rPr lang="es-MX" dirty="0" smtClean="0">
                <a:ea typeface="Calibri"/>
                <a:cs typeface="Times New Roman"/>
              </a:rPr>
              <a:t>Corta la grasa, remueve el aceite, cera, hasta pintura de la boca </a:t>
            </a:r>
            <a:endParaRPr lang="es-MX" sz="2000" dirty="0" smtClean="0">
              <a:ea typeface="Calibri"/>
              <a:cs typeface="Times New Roman"/>
            </a:endParaRPr>
          </a:p>
          <a:p>
            <a:pPr>
              <a:buFont typeface="Arial" pitchFamily="34" charset="0"/>
              <a:buChar char="•"/>
            </a:pPr>
            <a:r>
              <a:rPr lang="es-MX" dirty="0" smtClean="0"/>
              <a:t>No despide vapores dañinos </a:t>
            </a:r>
          </a:p>
          <a:p>
            <a:pPr>
              <a:buFont typeface="Arial" pitchFamily="34" charset="0"/>
              <a:buChar char="•"/>
            </a:pPr>
            <a:r>
              <a:rPr lang="es-MX" dirty="0" smtClean="0"/>
              <a:t>Es caustico y puede irritar la piel y los ojos  </a:t>
            </a:r>
          </a:p>
          <a:p>
            <a:pPr>
              <a:buFont typeface="Arial" pitchFamily="34" charset="0"/>
              <a:buChar char="•"/>
            </a:pPr>
            <a:r>
              <a:rPr lang="es-MX" dirty="0" smtClean="0"/>
              <a:t>No puede ser ingerido y para manipularse se deben usar guantes</a:t>
            </a:r>
          </a:p>
          <a:p>
            <a:pPr>
              <a:buFont typeface="Arial" pitchFamily="34" charset="0"/>
              <a:buChar char="•"/>
            </a:pPr>
            <a:r>
              <a:rPr lang="es-MX" dirty="0" smtClean="0"/>
              <a:t>NO usar sobre fibra de vidio o aluminio porque lo puede rayar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1187624" y="836712"/>
            <a:ext cx="6264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</a:rPr>
              <a:t>MINERALES ALCALINOS:</a:t>
            </a:r>
          </a:p>
          <a:p>
            <a:pPr algn="ctr"/>
            <a:endParaRPr lang="es-MX" sz="1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s-MX" dirty="0" smtClean="0"/>
              <a:t>Neutralizan olores ácidos, disuelven la grasa y quitan las manchas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24044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arbonato de sodi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519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ra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32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6122" y="-90264"/>
            <a:ext cx="6952262" cy="1143000"/>
          </a:xfrm>
        </p:spPr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Ingredientes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01208"/>
          </a:xfrm>
        </p:spPr>
        <p:txBody>
          <a:bodyPr>
            <a:normAutofit fontScale="70000" lnSpcReduction="20000"/>
          </a:bodyPr>
          <a:lstStyle/>
          <a:p>
            <a:r>
              <a:rPr lang="es-MX" sz="4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sz="4000" b="1" dirty="0" smtClean="0">
                <a:solidFill>
                  <a:schemeClr val="accent3">
                    <a:lumMod val="75000"/>
                  </a:schemeClr>
                </a:solidFill>
                <a:cs typeface="Times New Roman"/>
              </a:rPr>
              <a:t>JABON O DETERGENTE</a:t>
            </a:r>
          </a:p>
          <a:p>
            <a:pPr algn="ctr"/>
            <a:endParaRPr lang="es-MX" sz="1600" b="1" dirty="0" smtClean="0">
              <a:solidFill>
                <a:schemeClr val="accent6">
                  <a:lumMod val="75000"/>
                </a:schemeClr>
              </a:solidFill>
              <a:cs typeface="Times New Roman"/>
            </a:endParaRPr>
          </a:p>
          <a:p>
            <a:pPr lvl="1">
              <a:buFont typeface="Wingdings" pitchFamily="2" charset="2"/>
              <a:buChar char="§"/>
            </a:pPr>
            <a:r>
              <a:rPr lang="es-MX" dirty="0" smtClean="0"/>
              <a:t>No son iguales químicamente, pero tienen la misma función: “cortan la grasa”, tienen “propiedades de lavado”. Hacen que el agua y el aceite se mezclen </a:t>
            </a:r>
          </a:p>
          <a:p>
            <a:pPr lvl="1">
              <a:buFont typeface="Wingdings" pitchFamily="2" charset="2"/>
              <a:buChar char="§"/>
            </a:pPr>
            <a:endParaRPr lang="es-MX" dirty="0" smtClean="0"/>
          </a:p>
          <a:p>
            <a:pPr lvl="1">
              <a:buFont typeface="Wingdings" pitchFamily="2" charset="2"/>
              <a:buChar char="§"/>
            </a:pPr>
            <a:r>
              <a:rPr lang="es-MX" dirty="0" smtClean="0"/>
              <a:t>Jabón –hecho a base de materiales naturales</a:t>
            </a:r>
          </a:p>
          <a:p>
            <a:pPr lvl="1">
              <a:buFont typeface="Wingdings" pitchFamily="2" charset="2"/>
              <a:buChar char="§"/>
            </a:pPr>
            <a:r>
              <a:rPr lang="es-MX" dirty="0" smtClean="0"/>
              <a:t>Detergente –hecho a base de materiales sintéticos</a:t>
            </a:r>
          </a:p>
          <a:p>
            <a:pPr lvl="1">
              <a:buFont typeface="Wingdings" pitchFamily="2" charset="2"/>
              <a:buChar char="§"/>
            </a:pPr>
            <a:endParaRPr lang="es-MX" dirty="0" smtClean="0"/>
          </a:p>
          <a:p>
            <a:pPr lvl="0"/>
            <a:r>
              <a:rPr lang="es-MX" sz="4000" b="1" dirty="0" smtClean="0">
                <a:solidFill>
                  <a:schemeClr val="accent3">
                    <a:lumMod val="75000"/>
                  </a:schemeClr>
                </a:solidFill>
                <a:ea typeface="Calibri"/>
                <a:cs typeface="Times New Roman"/>
              </a:rPr>
              <a:t>VINAGRE</a:t>
            </a:r>
          </a:p>
          <a:p>
            <a:pPr lvl="0" algn="ctr"/>
            <a:endParaRPr lang="es-MX" sz="1600" b="1" dirty="0" smtClean="0">
              <a:solidFill>
                <a:schemeClr val="accent6">
                  <a:lumMod val="75000"/>
                </a:schemeClr>
              </a:solidFill>
              <a:ea typeface="Calibri"/>
              <a:cs typeface="Times New Roman"/>
            </a:endParaRPr>
          </a:p>
          <a:p>
            <a:pPr lvl="1">
              <a:buFont typeface="Wingdings" pitchFamily="2" charset="2"/>
              <a:buChar char="§"/>
            </a:pPr>
            <a:r>
              <a:rPr lang="es-MX" dirty="0" smtClean="0"/>
              <a:t>Crea un ambiente que inhibe el crecimiento del moho y bacterias, como E. coli y salmonella  </a:t>
            </a:r>
          </a:p>
          <a:p>
            <a:pPr lvl="1">
              <a:buFont typeface="Wingdings" pitchFamily="2" charset="2"/>
              <a:buChar char="§"/>
            </a:pPr>
            <a:r>
              <a:rPr lang="es-MX" dirty="0" smtClean="0"/>
              <a:t>Quita residuos de jabón, manchas, aceite y depósitos minerales.</a:t>
            </a:r>
          </a:p>
          <a:p>
            <a:pPr lvl="1">
              <a:buFont typeface="Wingdings" pitchFamily="2" charset="2"/>
              <a:buChar char="§"/>
            </a:pPr>
            <a:r>
              <a:rPr lang="es-MX" dirty="0" smtClean="0"/>
              <a:t>Remueve cera, pule algunos metales</a:t>
            </a:r>
          </a:p>
          <a:p>
            <a:pPr marL="457200" lvl="1" indent="0">
              <a:buNone/>
            </a:pPr>
            <a:r>
              <a:rPr lang="es-MX" dirty="0" smtClean="0"/>
              <a:t>    </a:t>
            </a:r>
          </a:p>
          <a:p>
            <a:pPr lvl="1">
              <a:buFont typeface="Wingdings" pitchFamily="2" charset="2"/>
              <a:buChar char="§"/>
            </a:pPr>
            <a:r>
              <a:rPr lang="es-MX" dirty="0" smtClean="0"/>
              <a:t>Limpiador de ventanas, ladrillo, piedra, alfombras, inodoros</a:t>
            </a:r>
            <a:endParaRPr lang="es-MX" dirty="0" smtClean="0">
              <a:ea typeface="Calibri"/>
              <a:cs typeface="Times New Roman"/>
            </a:endParaRPr>
          </a:p>
          <a:p>
            <a:pPr>
              <a:buNone/>
            </a:pPr>
            <a:endParaRPr lang="en-US" dirty="0" smtClean="0">
              <a:ea typeface="Calibri"/>
              <a:cs typeface="Times New Roman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91970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6122" y="-90264"/>
            <a:ext cx="6952262" cy="1143000"/>
          </a:xfrm>
        </p:spPr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Ingredientes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6995120" cy="936104"/>
          </a:xfrm>
        </p:spPr>
        <p:txBody>
          <a:bodyPr>
            <a:noAutofit/>
          </a:bodyPr>
          <a:lstStyle/>
          <a:p>
            <a:r>
              <a:rPr lang="es-MX" sz="2800" b="1" dirty="0" smtClean="0">
                <a:solidFill>
                  <a:srgbClr val="008000"/>
                </a:solidFill>
              </a:rPr>
              <a:t>ALCOHOL (etilico e isopropilico)</a:t>
            </a:r>
            <a:endParaRPr lang="es-MX" sz="2800" b="1" dirty="0" smtClean="0">
              <a:solidFill>
                <a:srgbClr val="008000"/>
              </a:solidFill>
              <a:cs typeface="Times New Roman"/>
            </a:endParaRPr>
          </a:p>
          <a:p>
            <a:pPr algn="ctr"/>
            <a:endParaRPr lang="es-MX" sz="1100" b="1" dirty="0" smtClean="0">
              <a:solidFill>
                <a:schemeClr val="accent6">
                  <a:lumMod val="75000"/>
                </a:schemeClr>
              </a:solidFill>
              <a:cs typeface="Times New Roman"/>
            </a:endParaRPr>
          </a:p>
          <a:p>
            <a:pPr lvl="1">
              <a:buFont typeface="Wingdings" pitchFamily="2" charset="2"/>
              <a:buChar char="§"/>
            </a:pPr>
            <a:r>
              <a:rPr lang="es-MX" sz="1800" dirty="0" smtClean="0"/>
              <a:t>Desinfectante</a:t>
            </a:r>
          </a:p>
          <a:p>
            <a:pPr lvl="1">
              <a:buFont typeface="Wingdings" pitchFamily="2" charset="2"/>
              <a:buChar char="§"/>
            </a:pPr>
            <a:endParaRPr lang="es-MX" sz="1800" dirty="0" smtClean="0"/>
          </a:p>
          <a:p>
            <a:pPr lvl="1">
              <a:buFont typeface="Wingdings" pitchFamily="2" charset="2"/>
              <a:buChar char="§"/>
            </a:pPr>
            <a:endParaRPr lang="es-MX" sz="1800" dirty="0" smtClean="0"/>
          </a:p>
          <a:p>
            <a:pPr lvl="0" algn="ctr"/>
            <a:endParaRPr lang="es-MX" sz="1100" b="1" dirty="0" smtClean="0">
              <a:solidFill>
                <a:schemeClr val="accent6">
                  <a:lumMod val="75000"/>
                </a:schemeClr>
              </a:solidFill>
              <a:ea typeface="Calibri"/>
              <a:cs typeface="Times New Roman"/>
            </a:endParaRPr>
          </a:p>
          <a:p>
            <a:pPr>
              <a:buNone/>
            </a:pPr>
            <a:endParaRPr lang="en-US" sz="2000" dirty="0" smtClean="0">
              <a:ea typeface="Calibri"/>
              <a:cs typeface="Times New Roman"/>
            </a:endParaRPr>
          </a:p>
          <a:p>
            <a:endParaRPr lang="es-MX" sz="2000" dirty="0"/>
          </a:p>
        </p:txBody>
      </p:sp>
      <p:sp>
        <p:nvSpPr>
          <p:cNvPr id="4" name="Rectangle 3"/>
          <p:cNvSpPr/>
          <p:nvPr/>
        </p:nvSpPr>
        <p:spPr>
          <a:xfrm>
            <a:off x="467544" y="2924944"/>
            <a:ext cx="7941642" cy="3077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Si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es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mas del 65%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es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desinfectante</a:t>
            </a:r>
            <a:endParaRPr lang="en-US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Es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flammable, no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usarla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en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tostador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o el </a:t>
            </a:r>
            <a:r>
              <a:rPr lang="en-US" sz="1600" dirty="0" err="1" smtClean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horno</a:t>
            </a:r>
            <a:endParaRPr lang="en-US" sz="1600" dirty="0" smtClean="0">
              <a:solidFill>
                <a:srgbClr val="343434"/>
              </a:solidFill>
              <a:latin typeface="Arial"/>
              <a:ea typeface="Cambria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endParaRPr lang="en-US" dirty="0">
              <a:latin typeface="Bookman Old Style"/>
              <a:ea typeface="SimSun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b="1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USOS:</a:t>
            </a:r>
            <a:endParaRPr lang="en-US" dirty="0">
              <a:latin typeface="Bookman Old Style"/>
              <a:ea typeface="SimSun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Desinfectante</a:t>
            </a:r>
            <a:endParaRPr lang="en-US" dirty="0">
              <a:latin typeface="Bookman Old Style"/>
              <a:ea typeface="SimSun"/>
              <a:cs typeface="Times New Roman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Una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parte alcohol y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una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parte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agua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destilada</a:t>
            </a:r>
            <a:endParaRPr lang="en-US" dirty="0">
              <a:latin typeface="Bookman Old Style"/>
              <a:ea typeface="SimSun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para</a:t>
            </a:r>
            <a:r>
              <a:rPr lang="en-US" sz="1600" b="1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b="1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limpiar</a:t>
            </a:r>
            <a:r>
              <a:rPr lang="en-US" sz="1600" b="1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b="1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acero</a:t>
            </a:r>
            <a:r>
              <a:rPr lang="en-US" sz="1600" b="1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b="1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inoxidable</a:t>
            </a:r>
            <a:endParaRPr lang="en-US" dirty="0">
              <a:latin typeface="Bookman Old Style"/>
              <a:ea typeface="SimSun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err="1" smtClean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limpiar</a:t>
            </a:r>
            <a:r>
              <a:rPr lang="en-US" sz="1600" dirty="0" smtClean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esponjas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.   Solo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agregar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alcohol a la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esponja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hasta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que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se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sature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,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dejarla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reposar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y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listo</a:t>
            </a:r>
            <a:endParaRPr lang="en-US" dirty="0">
              <a:latin typeface="Bookman Old Style"/>
              <a:ea typeface="SimSun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para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limpiar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el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lavatrastes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y el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cromo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.  Spray con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una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solucion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de alcohol y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secar</a:t>
            </a:r>
            <a:endParaRPr lang="en-US" dirty="0">
              <a:latin typeface="Bookman Old Style"/>
              <a:ea typeface="SimSun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para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quitar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marcas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de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marcador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permanente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de los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wipeboards</a:t>
            </a:r>
            <a:endParaRPr lang="en-US" dirty="0">
              <a:latin typeface="Bookman Old Style"/>
              <a:ea typeface="SimSun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err="1" smtClean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para</a:t>
            </a:r>
            <a:r>
              <a:rPr lang="en-US" sz="1600" dirty="0" smtClean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</a:t>
            </a:r>
            <a:r>
              <a:rPr lang="en-US" sz="1600" dirty="0" err="1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desinfectar</a:t>
            </a:r>
            <a:r>
              <a:rPr lang="en-US" sz="1600" dirty="0">
                <a:solidFill>
                  <a:srgbClr val="343434"/>
                </a:solidFill>
                <a:latin typeface="Arial"/>
                <a:ea typeface="Cambria"/>
                <a:cs typeface="Times New Roman"/>
              </a:rPr>
              <a:t> el mouse y el keyboard</a:t>
            </a:r>
            <a:endParaRPr lang="en-US" dirty="0">
              <a:effectLst/>
              <a:latin typeface="Bookman Old Style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1383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Ingredientes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36504"/>
          </a:xfrm>
        </p:spPr>
        <p:txBody>
          <a:bodyPr>
            <a:normAutofit/>
          </a:bodyPr>
          <a:lstStyle/>
          <a:p>
            <a:r>
              <a:rPr lang="es-MX" b="1" dirty="0" smtClean="0">
                <a:solidFill>
                  <a:schemeClr val="accent3">
                    <a:lumMod val="75000"/>
                  </a:schemeClr>
                </a:solidFill>
                <a:cs typeface="Times New Roman"/>
              </a:rPr>
              <a:t>ACEITES ESENCIALES</a:t>
            </a:r>
          </a:p>
          <a:p>
            <a:pPr algn="ctr">
              <a:buNone/>
            </a:pPr>
            <a:endParaRPr lang="es-MX" sz="2000" dirty="0" smtClean="0"/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 Son </a:t>
            </a:r>
            <a:r>
              <a:rPr lang="en-US" sz="2400" dirty="0" err="1" smtClean="0"/>
              <a:t>extractos</a:t>
            </a:r>
            <a:r>
              <a:rPr lang="en-US" sz="2400" dirty="0" smtClean="0"/>
              <a:t> de </a:t>
            </a:r>
            <a:r>
              <a:rPr lang="en-US" sz="2400" dirty="0" err="1" smtClean="0"/>
              <a:t>plantas</a:t>
            </a:r>
            <a:r>
              <a:rPr lang="en-US" sz="2400" dirty="0" smtClean="0"/>
              <a:t>.</a:t>
            </a:r>
            <a:endParaRPr lang="es-MX" sz="2400" dirty="0" smtClean="0"/>
          </a:p>
          <a:p>
            <a:pPr lvl="1">
              <a:buFont typeface="Wingdings" pitchFamily="2" charset="2"/>
              <a:buChar char="§"/>
            </a:pPr>
            <a:r>
              <a:rPr lang="es-MX" sz="2400" dirty="0" smtClean="0"/>
              <a:t>Algunos pueden matar bacterias y hongos.  </a:t>
            </a:r>
            <a:endParaRPr lang="es-MX" sz="1050" dirty="0" smtClean="0"/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 Son </a:t>
            </a:r>
            <a:r>
              <a:rPr lang="en-US" sz="2400" dirty="0" err="1" smtClean="0"/>
              <a:t>muy</a:t>
            </a:r>
            <a:r>
              <a:rPr lang="en-US" sz="2400" dirty="0" smtClean="0"/>
              <a:t> </a:t>
            </a:r>
            <a:r>
              <a:rPr lang="en-US" sz="2400" dirty="0" err="1" smtClean="0"/>
              <a:t>fuertes</a:t>
            </a:r>
            <a:r>
              <a:rPr lang="en-US" sz="2400" dirty="0" smtClean="0"/>
              <a:t>.</a:t>
            </a:r>
            <a:endParaRPr lang="es-MX" sz="1100" dirty="0" smtClean="0"/>
          </a:p>
          <a:p>
            <a:pPr lvl="1">
              <a:buFont typeface="Wingdings" pitchFamily="2" charset="2"/>
              <a:buChar char="§"/>
            </a:pPr>
            <a:r>
              <a:rPr lang="es-MX" sz="2400" dirty="0" smtClean="0"/>
              <a:t> Una gota de aceite de menta es tan potente como 30 tazas de té de menta</a:t>
            </a:r>
          </a:p>
          <a:p>
            <a:pPr lvl="1">
              <a:buFont typeface="Wingdings" pitchFamily="2" charset="2"/>
              <a:buChar char="§"/>
            </a:pPr>
            <a:endParaRPr lang="en-US" dirty="0" smtClean="0">
              <a:ea typeface="Calibri"/>
              <a:cs typeface="Times New Roman"/>
            </a:endParaRPr>
          </a:p>
          <a:p>
            <a:pPr lvl="1">
              <a:buFont typeface="Wingdings" pitchFamily="2" charset="2"/>
              <a:buChar char="§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39357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077613"/>
              </p:ext>
            </p:extLst>
          </p:nvPr>
        </p:nvGraphicFramePr>
        <p:xfrm>
          <a:off x="0" y="20240"/>
          <a:ext cx="9144000" cy="68770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68252"/>
                <a:gridCol w="6875748"/>
              </a:tblGrid>
              <a:tr h="515453">
                <a:tc>
                  <a:txBody>
                    <a:bodyPr/>
                    <a:lstStyle/>
                    <a:p>
                      <a:pPr algn="ctr"/>
                      <a:r>
                        <a:rPr lang="es-MX" sz="3200" dirty="0" smtClean="0"/>
                        <a:t>Planta</a:t>
                      </a:r>
                      <a:endParaRPr lang="es-MX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200" dirty="0" smtClean="0"/>
                        <a:t>Propiedad</a:t>
                      </a:r>
                      <a:endParaRPr lang="es-MX" sz="3200" dirty="0"/>
                    </a:p>
                  </a:txBody>
                  <a:tcPr/>
                </a:tc>
              </a:tr>
              <a:tr h="515453">
                <a:tc>
                  <a:txBody>
                    <a:bodyPr/>
                    <a:lstStyle/>
                    <a:p>
                      <a:r>
                        <a:rPr lang="es-MX" sz="2000" b="1" dirty="0" smtClean="0"/>
                        <a:t>Orégano</a:t>
                      </a:r>
                      <a:endParaRPr lang="es-MX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Antiséptico, antiviral,</a:t>
                      </a:r>
                      <a:r>
                        <a:rPr lang="es-MX" baseline="0" dirty="0" smtClean="0"/>
                        <a:t> fungicida y controla parásitos</a:t>
                      </a:r>
                      <a:endParaRPr lang="es-MX" dirty="0"/>
                    </a:p>
                  </a:txBody>
                  <a:tcPr/>
                </a:tc>
              </a:tr>
              <a:tr h="678795">
                <a:tc>
                  <a:txBody>
                    <a:bodyPr/>
                    <a:lstStyle/>
                    <a:p>
                      <a:r>
                        <a:rPr lang="es-MX" sz="2000" b="1" dirty="0" smtClean="0"/>
                        <a:t>Lavanda</a:t>
                      </a:r>
                      <a:endParaRPr lang="es-MX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Antiséptico, fungicida, desinfectante y </a:t>
                      </a:r>
                      <a:r>
                        <a:rPr lang="es-MX" dirty="0" err="1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deodorizante</a:t>
                      </a: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. Refresca el aire y repelente de polillas. (Siempre usar guantes)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678795">
                <a:tc>
                  <a:txBody>
                    <a:bodyPr/>
                    <a:lstStyle/>
                    <a:p>
                      <a:r>
                        <a:rPr lang="es-MX" sz="2000" b="1" dirty="0" smtClean="0">
                          <a:latin typeface="+mj-lt"/>
                        </a:rPr>
                        <a:t>Árbol del té</a:t>
                      </a:r>
                      <a:endParaRPr lang="es-MX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Antiséptico, </a:t>
                      </a:r>
                      <a:r>
                        <a:rPr lang="es-MX" dirty="0" err="1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antibacterial</a:t>
                      </a: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, </a:t>
                      </a:r>
                      <a:r>
                        <a:rPr lang="es-MX" dirty="0" err="1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antihongos</a:t>
                      </a: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, antiviral y </a:t>
                      </a:r>
                      <a:r>
                        <a:rPr lang="es-MX" dirty="0" err="1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deodorizante</a:t>
                      </a: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.  Limpiador y refresca el aire.  (Siempre usar guantes cuando se aplica)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678795">
                <a:tc>
                  <a:txBody>
                    <a:bodyPr/>
                    <a:lstStyle/>
                    <a:p>
                      <a:r>
                        <a:rPr lang="es-MX" sz="2000" b="1" dirty="0" smtClean="0">
                          <a:latin typeface="+mj-lt"/>
                        </a:rPr>
                        <a:t>Pino</a:t>
                      </a:r>
                      <a:endParaRPr lang="es-MX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Antiséptico, </a:t>
                      </a:r>
                      <a:r>
                        <a:rPr lang="es-MX" dirty="0" err="1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antibacterial</a:t>
                      </a: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 y elimina los malos olores. Uno de los mejores para limpiar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678795">
                <a:tc>
                  <a:txBody>
                    <a:bodyPr/>
                    <a:lstStyle/>
                    <a:p>
                      <a:r>
                        <a:rPr lang="es-MX" sz="2000" b="1" dirty="0" smtClean="0">
                          <a:latin typeface="+mj-lt"/>
                        </a:rPr>
                        <a:t>Lima y Limón</a:t>
                      </a:r>
                      <a:endParaRPr lang="es-MX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b="1" i="1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</a:t>
                      </a: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ntiséptico, antiséptico, fungicida y elimina malos olores. Excelente para limpiar muebles y pisos. De los más seguros. 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678795">
                <a:tc>
                  <a:txBody>
                    <a:bodyPr/>
                    <a:lstStyle/>
                    <a:p>
                      <a:r>
                        <a:rPr lang="es-MX" sz="2000" b="1" dirty="0" smtClean="0">
                          <a:latin typeface="+mj-lt"/>
                        </a:rPr>
                        <a:t>Canela</a:t>
                      </a:r>
                      <a:endParaRPr lang="es-MX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Antiséptico y estimulante del cuerpo y mente.</a:t>
                      </a:r>
                      <a:endParaRPr lang="es-MX" dirty="0" smtClean="0">
                        <a:solidFill>
                          <a:prstClr val="black"/>
                        </a:solidFill>
                        <a:latin typeface="+mj-lt"/>
                        <a:cs typeface="Arial" pitchFamily="34" charset="0"/>
                      </a:endParaRPr>
                    </a:p>
                    <a:p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515453">
                <a:tc>
                  <a:txBody>
                    <a:bodyPr/>
                    <a:lstStyle/>
                    <a:p>
                      <a:r>
                        <a:rPr lang="es-MX" sz="2000" b="1" dirty="0" smtClean="0">
                          <a:latin typeface="+mj-lt"/>
                        </a:rPr>
                        <a:t>Clavo</a:t>
                      </a:r>
                      <a:endParaRPr lang="es-MX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Antiséptico y repelente de hormigas.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678795">
                <a:tc>
                  <a:txBody>
                    <a:bodyPr/>
                    <a:lstStyle/>
                    <a:p>
                      <a:r>
                        <a:rPr lang="es-MX" sz="2000" b="1" dirty="0" smtClean="0">
                          <a:latin typeface="+mj-lt"/>
                        </a:rPr>
                        <a:t>Geranio</a:t>
                      </a:r>
                      <a:endParaRPr lang="es-MX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antiséptico, limpiador y repelente de insectos (garrapatas y pulgas en perros y humanos).</a:t>
                      </a:r>
                      <a:endParaRPr lang="es-MX" dirty="0" smtClean="0">
                        <a:solidFill>
                          <a:prstClr val="black"/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/>
                </a:tc>
              </a:tr>
              <a:tr h="678795">
                <a:tc>
                  <a:txBody>
                    <a:bodyPr/>
                    <a:lstStyle/>
                    <a:p>
                      <a:r>
                        <a:rPr lang="es-MX" sz="2000" b="1" dirty="0" smtClean="0">
                          <a:latin typeface="+mj-lt"/>
                        </a:rPr>
                        <a:t>Romero</a:t>
                      </a:r>
                      <a:endParaRPr lang="es-MX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Antiséptico, bueno para lavar platos, elimina malos olores y limpiador de madera</a:t>
                      </a:r>
                      <a:r>
                        <a:rPr lang="es-MX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  <a:endParaRPr lang="es-MX" dirty="0" smtClean="0">
                        <a:solidFill>
                          <a:prstClr val="black"/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/>
                </a:tc>
              </a:tr>
              <a:tr h="515453">
                <a:tc>
                  <a:txBody>
                    <a:bodyPr/>
                    <a:lstStyle/>
                    <a:p>
                      <a:r>
                        <a:rPr lang="es-MX" sz="2000" b="1" dirty="0" smtClean="0">
                          <a:latin typeface="+mj-lt"/>
                        </a:rPr>
                        <a:t>Tomillo</a:t>
                      </a:r>
                      <a:endParaRPr lang="es-MX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Antiséptico, </a:t>
                      </a:r>
                      <a:r>
                        <a:rPr lang="es-MX" dirty="0" err="1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antibacterial</a:t>
                      </a:r>
                      <a:r>
                        <a:rPr lang="es-MX" dirty="0" smtClean="0">
                          <a:solidFill>
                            <a:prstClr val="black"/>
                          </a:solidFill>
                          <a:latin typeface="+mj-lt"/>
                          <a:ea typeface="Calibri" pitchFamily="34" charset="0"/>
                          <a:cs typeface="Times New Roman" pitchFamily="18" charset="0"/>
                        </a:rPr>
                        <a:t>, bueno para limpiar</a:t>
                      </a:r>
                      <a:r>
                        <a:rPr lang="es-MX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  <a:endParaRPr lang="es-MX" dirty="0" smtClean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2661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53752"/>
            <a:ext cx="9144000" cy="1143000"/>
          </a:xfrm>
        </p:spPr>
        <p:txBody>
          <a:bodyPr>
            <a:noAutofit/>
          </a:bodyPr>
          <a:lstStyle/>
          <a:p>
            <a:r>
              <a:rPr lang="es-MX" sz="3200" dirty="0" smtClean="0"/>
              <a:t>REFRESCA Y AROMATIZA DE FORMA NATURAL</a:t>
            </a:r>
            <a:endParaRPr lang="es-MX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13184" y="1916832"/>
            <a:ext cx="5338936" cy="4320480"/>
          </a:xfrm>
        </p:spPr>
        <p:txBody>
          <a:bodyPr>
            <a:normAutofit/>
          </a:bodyPr>
          <a:lstStyle/>
          <a:p>
            <a:pPr algn="just"/>
            <a:r>
              <a:rPr lang="es-MX" sz="2200" dirty="0" smtClean="0"/>
              <a:t>Elimina la fuente del mal olor</a:t>
            </a:r>
          </a:p>
          <a:p>
            <a:pPr algn="just"/>
            <a:r>
              <a:rPr lang="es-MX" sz="2200" dirty="0" smtClean="0"/>
              <a:t>Abre las ventanas</a:t>
            </a:r>
          </a:p>
          <a:p>
            <a:pPr algn="just"/>
            <a:r>
              <a:rPr lang="es-MX" sz="2200" dirty="0"/>
              <a:t>B</a:t>
            </a:r>
            <a:r>
              <a:rPr lang="es-MX" sz="2200" dirty="0" smtClean="0"/>
              <a:t>icarbonato - neutraliza olores ácidos</a:t>
            </a:r>
          </a:p>
          <a:p>
            <a:pPr algn="just"/>
            <a:r>
              <a:rPr lang="es-MX" sz="2200" dirty="0"/>
              <a:t>V</a:t>
            </a:r>
            <a:r>
              <a:rPr lang="es-MX" sz="2200" dirty="0" smtClean="0"/>
              <a:t>inagre - neutraliza olores alcalinos.</a:t>
            </a:r>
          </a:p>
          <a:p>
            <a:pPr algn="just"/>
            <a:r>
              <a:rPr lang="es-MX" sz="2200" dirty="0" smtClean="0"/>
              <a:t>Pon unas gotas del aceite esencial de tu preferencia en un foco</a:t>
            </a:r>
          </a:p>
          <a:p>
            <a:pPr algn="just"/>
            <a:r>
              <a:rPr lang="es-MX" sz="2200" dirty="0" smtClean="0"/>
              <a:t>Pon una ollita con agua sobre un calentón o sobre la estufa y agrega unas gotas de aceite esencial o algunas hierbas  </a:t>
            </a:r>
          </a:p>
          <a:p>
            <a:pPr marL="0" indent="0" algn="just">
              <a:buNone/>
            </a:pPr>
            <a:endParaRPr lang="es-MX" sz="2200" dirty="0" smtClean="0"/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endParaRPr lang="es-MX" dirty="0"/>
          </a:p>
        </p:txBody>
      </p:sp>
      <p:pic>
        <p:nvPicPr>
          <p:cNvPr id="128002" name="Picture 2" descr="http://www.visualphotos.com/photo/2x4641559/woman_opening_window_curtains_22bm0014rf.jpg"/>
          <p:cNvPicPr>
            <a:picLocks noChangeAspect="1" noChangeArrowheads="1"/>
          </p:cNvPicPr>
          <p:nvPr/>
        </p:nvPicPr>
        <p:blipFill>
          <a:blip r:embed="rId2" cstate="print"/>
          <a:srcRect t="6341" b="4520"/>
          <a:stretch>
            <a:fillRect/>
          </a:stretch>
        </p:blipFill>
        <p:spPr bwMode="auto">
          <a:xfrm>
            <a:off x="5940152" y="1916832"/>
            <a:ext cx="2760562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1219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Para Eliminar Olores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32856"/>
            <a:ext cx="3754760" cy="4525963"/>
          </a:xfrm>
        </p:spPr>
        <p:txBody>
          <a:bodyPr>
            <a:normAutofit/>
          </a:bodyPr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a typeface="Calibri"/>
                <a:cs typeface="Times New Roman"/>
              </a:rPr>
              <a:t>4 cucharadas de vinagre blanco en 4 tazas de agua. </a:t>
            </a:r>
          </a:p>
          <a:p>
            <a:endParaRPr lang="es-MX" dirty="0">
              <a:solidFill>
                <a:schemeClr val="accent3">
                  <a:lumMod val="75000"/>
                </a:schemeClr>
              </a:solidFill>
              <a:ea typeface="Calibri"/>
              <a:cs typeface="Times New Roman"/>
            </a:endParaRP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a typeface="Calibri"/>
                <a:cs typeface="Times New Roman"/>
              </a:rPr>
              <a:t>Deja reposar 15 minutos.</a:t>
            </a:r>
            <a:endParaRPr lang="es-MX" sz="2800" dirty="0" smtClean="0"/>
          </a:p>
          <a:p>
            <a:pPr>
              <a:buFont typeface="Symbol"/>
              <a:buChar char=""/>
            </a:pPr>
            <a:endParaRPr lang="en-US" dirty="0" smtClean="0">
              <a:ea typeface="Calibri"/>
              <a:cs typeface="Times New Roman"/>
            </a:endParaRPr>
          </a:p>
          <a:p>
            <a:endParaRPr lang="es-MX" dirty="0"/>
          </a:p>
        </p:txBody>
      </p:sp>
      <p:sp>
        <p:nvSpPr>
          <p:cNvPr id="4" name="3 Rectángulo"/>
          <p:cNvSpPr/>
          <p:nvPr/>
        </p:nvSpPr>
        <p:spPr>
          <a:xfrm>
            <a:off x="3059832" y="1124744"/>
            <a:ext cx="572412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 smtClean="0">
                <a:solidFill>
                  <a:schemeClr val="accent6">
                    <a:lumMod val="50000"/>
                  </a:schemeClr>
                </a:solidFill>
                <a:latin typeface="Berlin Sans FB Demi" pitchFamily="34" charset="0"/>
              </a:rPr>
              <a:t>Alcalinos</a:t>
            </a:r>
            <a:r>
              <a:rPr lang="es-MX" sz="3200" b="1" dirty="0" smtClean="0">
                <a:solidFill>
                  <a:schemeClr val="accent6">
                    <a:lumMod val="50000"/>
                  </a:schemeClr>
                </a:solidFill>
                <a:latin typeface="Berlin Sans FB Demi" pitchFamily="34" charset="0"/>
              </a:rPr>
              <a:t>: </a:t>
            </a:r>
            <a:r>
              <a:rPr lang="es-MX" sz="3200" b="1" dirty="0" smtClean="0">
                <a:solidFill>
                  <a:schemeClr val="accent6">
                    <a:lumMod val="50000"/>
                  </a:schemeClr>
                </a:solidFill>
                <a:latin typeface="Berlin Sans FB Demi" pitchFamily="34" charset="0"/>
              </a:rPr>
              <a:t>Solución Vinagre</a:t>
            </a:r>
            <a:endParaRPr lang="es-MX" sz="3200" dirty="0">
              <a:latin typeface="Berlin Sans FB Demi" pitchFamily="34" charset="0"/>
            </a:endParaRPr>
          </a:p>
        </p:txBody>
      </p:sp>
      <p:pic>
        <p:nvPicPr>
          <p:cNvPr id="133122" name="Picture 2" descr="http://www.preguntaleaana.com/wp-content/uploads/2012/11/vinagre-blanc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6338" y="1919436"/>
            <a:ext cx="2914650" cy="4533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5580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4 Rectángulo"/>
          <p:cNvSpPr/>
          <p:nvPr/>
        </p:nvSpPr>
        <p:spPr>
          <a:xfrm>
            <a:off x="251520" y="1628800"/>
            <a:ext cx="784887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800" kern="1200" dirty="0" smtClean="0">
                <a:solidFill>
                  <a:srgbClr val="5A390E"/>
                </a:solidFill>
              </a:rPr>
              <a:t>“Los productos domésticos ordinarios como </a:t>
            </a:r>
            <a:r>
              <a:rPr lang="es-MX" sz="2800" b="1" i="1" kern="1200" dirty="0" smtClean="0">
                <a:solidFill>
                  <a:srgbClr val="5A390E"/>
                </a:solidFill>
              </a:rPr>
              <a:t>limpiadores, cosméticos y pinturas </a:t>
            </a:r>
            <a:r>
              <a:rPr lang="es-MX" sz="2800" kern="1200" dirty="0" smtClean="0">
                <a:solidFill>
                  <a:srgbClr val="5A390E"/>
                </a:solidFill>
              </a:rPr>
              <a:t>son ahora la segunda causa de contaminación del aire de la región de Los </a:t>
            </a:r>
            <a:r>
              <a:rPr lang="es-MX" sz="2800" kern="1200" dirty="0" err="1" smtClean="0">
                <a:solidFill>
                  <a:srgbClr val="5A390E"/>
                </a:solidFill>
              </a:rPr>
              <a:t>Angeles</a:t>
            </a:r>
            <a:r>
              <a:rPr lang="es-MX" sz="2800" kern="1200" dirty="0" smtClean="0">
                <a:solidFill>
                  <a:srgbClr val="5A390E"/>
                </a:solidFill>
              </a:rPr>
              <a:t>, después de las emisiones de los escapes, dicen los científicos”</a:t>
            </a:r>
          </a:p>
          <a:p>
            <a:endParaRPr lang="es-MX" kern="1200" dirty="0" smtClean="0">
              <a:solidFill>
                <a:srgbClr val="5A390E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061469" y="4503627"/>
            <a:ext cx="3803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i="1" kern="1200" dirty="0" smtClean="0">
                <a:solidFill>
                  <a:srgbClr val="5A390E"/>
                </a:solidFill>
                <a:latin typeface="HoratioDLig" pitchFamily="34" charset="0"/>
              </a:rPr>
              <a:t>Los </a:t>
            </a:r>
            <a:r>
              <a:rPr lang="es-MX" i="1" kern="1200" dirty="0" err="1" smtClean="0">
                <a:solidFill>
                  <a:srgbClr val="5A390E"/>
                </a:solidFill>
                <a:latin typeface="HoratioDLig" pitchFamily="34" charset="0"/>
              </a:rPr>
              <a:t>Angeles</a:t>
            </a:r>
            <a:r>
              <a:rPr lang="es-MX" i="1" kern="1200" dirty="0" smtClean="0">
                <a:solidFill>
                  <a:srgbClr val="5A390E"/>
                </a:solidFill>
                <a:latin typeface="HoratioDLig" pitchFamily="34" charset="0"/>
              </a:rPr>
              <a:t> Times, </a:t>
            </a:r>
            <a:r>
              <a:rPr lang="es-MX" kern="1200" dirty="0" smtClean="0">
                <a:solidFill>
                  <a:srgbClr val="5A390E"/>
                </a:solidFill>
                <a:latin typeface="HoratioDLig" pitchFamily="34" charset="0"/>
              </a:rPr>
              <a:t>Marzo 9 2003  </a:t>
            </a:r>
            <a:endParaRPr lang="es-MX" kern="1200" dirty="0">
              <a:solidFill>
                <a:srgbClr val="5A390E"/>
              </a:solidFill>
              <a:latin typeface="HoratioDLi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355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Para Eliminar Olores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204865"/>
            <a:ext cx="3754760" cy="3888432"/>
          </a:xfrm>
        </p:spPr>
        <p:txBody>
          <a:bodyPr>
            <a:normAutofit/>
          </a:bodyPr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a typeface="Calibri"/>
                <a:cs typeface="Times New Roman"/>
              </a:rPr>
              <a:t>4 cucharadas de bicarbonato de sodio en 4 tazas de agua caliente. </a:t>
            </a:r>
          </a:p>
          <a:p>
            <a:endParaRPr lang="es-MX" dirty="0">
              <a:solidFill>
                <a:schemeClr val="accent3">
                  <a:lumMod val="75000"/>
                </a:schemeClr>
              </a:solidFill>
              <a:ea typeface="Calibri"/>
              <a:cs typeface="Times New Roman"/>
            </a:endParaRP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a typeface="Calibri"/>
                <a:cs typeface="Times New Roman"/>
              </a:rPr>
              <a:t>Rocía y enjuaga si deja residuos.</a:t>
            </a:r>
            <a:endParaRPr lang="es-MX" sz="2800" dirty="0" smtClean="0"/>
          </a:p>
          <a:p>
            <a:pPr>
              <a:buFont typeface="Symbol"/>
              <a:buChar char=""/>
            </a:pPr>
            <a:endParaRPr lang="en-US" dirty="0" smtClean="0">
              <a:ea typeface="Calibri"/>
              <a:cs typeface="Times New Roman"/>
            </a:endParaRPr>
          </a:p>
          <a:p>
            <a:endParaRPr lang="es-MX" dirty="0"/>
          </a:p>
        </p:txBody>
      </p:sp>
      <p:sp>
        <p:nvSpPr>
          <p:cNvPr id="4" name="3 Rectángulo"/>
          <p:cNvSpPr/>
          <p:nvPr/>
        </p:nvSpPr>
        <p:spPr>
          <a:xfrm>
            <a:off x="2051720" y="1196752"/>
            <a:ext cx="676875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 smtClean="0">
                <a:solidFill>
                  <a:schemeClr val="accent6">
                    <a:lumMod val="50000"/>
                  </a:schemeClr>
                </a:solidFill>
                <a:latin typeface="Berlin Sans FB Demi" pitchFamily="34" charset="0"/>
              </a:rPr>
              <a:t>Acidos: </a:t>
            </a:r>
            <a:r>
              <a:rPr lang="es-MX" sz="3200" b="1" dirty="0" smtClean="0">
                <a:solidFill>
                  <a:schemeClr val="accent6">
                    <a:lumMod val="50000"/>
                  </a:schemeClr>
                </a:solidFill>
                <a:latin typeface="Berlin Sans FB Demi" pitchFamily="34" charset="0"/>
              </a:rPr>
              <a:t>Solución de Bicarbonato</a:t>
            </a:r>
            <a:endParaRPr lang="es-MX" sz="3200" dirty="0">
              <a:latin typeface="Berlin Sans FB Demi" pitchFamily="34" charset="0"/>
            </a:endParaRPr>
          </a:p>
        </p:txBody>
      </p:sp>
      <p:pic>
        <p:nvPicPr>
          <p:cNvPr id="134148" name="Picture 4" descr="http://1.bp.blogspot.com/-f_p3swVTb7o/UUIkhSeTGpI/AAAAAAAAHXQ/nHdnsowkns0/s1600/Bicarbonato_mitos_verdade1_21511185555187.jpg"/>
          <p:cNvPicPr>
            <a:picLocks noChangeAspect="1" noChangeArrowheads="1"/>
          </p:cNvPicPr>
          <p:nvPr/>
        </p:nvPicPr>
        <p:blipFill>
          <a:blip r:embed="rId2" cstate="print"/>
          <a:srcRect l="7057" r="2740"/>
          <a:stretch>
            <a:fillRect/>
          </a:stretch>
        </p:blipFill>
        <p:spPr bwMode="auto">
          <a:xfrm>
            <a:off x="4355976" y="2521048"/>
            <a:ext cx="4536504" cy="2924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4302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/>
              <a:t>Información general para elaborar limpiadores</a:t>
            </a:r>
            <a:endParaRPr lang="es-MX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3861048"/>
            <a:ext cx="4104456" cy="1872208"/>
          </a:xfrm>
        </p:spPr>
        <p:txBody>
          <a:bodyPr>
            <a:normAutofit fontScale="92500" lnSpcReduction="10000"/>
          </a:bodyPr>
          <a:lstStyle/>
          <a:p>
            <a:pPr lvl="0" algn="just"/>
            <a:endParaRPr lang="es-MX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es-MX" sz="2400" dirty="0" smtClean="0">
                <a:solidFill>
                  <a:schemeClr val="accent6">
                    <a:lumMod val="50000"/>
                  </a:schemeClr>
                </a:solidFill>
              </a:rPr>
              <a:t>Usa agua de garrafón o agua de la llave si el agua de tu ciudad no es dura.</a:t>
            </a:r>
          </a:p>
          <a:p>
            <a:pPr marL="0" lvl="0" indent="0" algn="just">
              <a:buNone/>
            </a:pPr>
            <a:r>
              <a:rPr lang="es-MX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endParaRPr lang="es-MX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7218" name="Picture 2" descr="http://www.mamanatural.com.mx/wp-content/uploads/2012/10/limpiadores-natural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571452"/>
            <a:ext cx="2809875" cy="2809876"/>
          </a:xfrm>
          <a:prstGeom prst="rect">
            <a:avLst/>
          </a:prstGeom>
          <a:noFill/>
        </p:spPr>
      </p:pic>
      <p:sp>
        <p:nvSpPr>
          <p:cNvPr id="6" name="2 Marcador de contenido"/>
          <p:cNvSpPr txBox="1">
            <a:spLocks/>
          </p:cNvSpPr>
          <p:nvPr/>
        </p:nvSpPr>
        <p:spPr>
          <a:xfrm>
            <a:off x="539552" y="1340769"/>
            <a:ext cx="7992888" cy="14401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MX" sz="2400" b="0" i="0" u="none" strike="noStrike" kern="1200" cap="none" spc="0" normalizeH="0" baseline="0" noProof="0" dirty="0" smtClean="0">
              <a:ln>
                <a:noFill/>
              </a:ln>
              <a:solidFill>
                <a:srgbClr val="996633"/>
              </a:solidFill>
              <a:effectLst/>
              <a:uLnTx/>
              <a:uFillTx/>
              <a:latin typeface="Berlin Sans FB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s-MX" sz="2400" dirty="0" smtClean="0">
                <a:solidFill>
                  <a:srgbClr val="996633"/>
                </a:solidFill>
                <a:latin typeface="Berlin Sans FB" pitchFamily="34" charset="0"/>
              </a:rPr>
              <a:t>Si se mezclan  los minerales alcalinos con el vinagre  se neutralizan.   </a:t>
            </a:r>
          </a:p>
          <a:p>
            <a:pPr lvl="0">
              <a:buFont typeface="Arial" pitchFamily="34" charset="0"/>
              <a:buChar char="•"/>
            </a:pPr>
            <a:endParaRPr lang="es-MX" sz="2400" dirty="0" smtClean="0">
              <a:solidFill>
                <a:srgbClr val="996633"/>
              </a:solidFill>
              <a:latin typeface="Berlin Sans FB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s-MX" sz="2400" dirty="0" smtClean="0">
                <a:solidFill>
                  <a:srgbClr val="996633"/>
                </a:solidFill>
                <a:latin typeface="Berlin Sans FB" pitchFamily="34" charset="0"/>
              </a:rPr>
              <a:t>Usa agua caliente para disolver los minerales.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MX" sz="3200" b="0" i="0" u="none" strike="noStrike" kern="1200" cap="none" spc="0" normalizeH="0" baseline="0" noProof="0" dirty="0" smtClean="0">
              <a:ln>
                <a:noFill/>
              </a:ln>
              <a:solidFill>
                <a:srgbClr val="996633"/>
              </a:solidFill>
              <a:effectLst/>
              <a:uLnTx/>
              <a:uFillTx/>
              <a:latin typeface="Berlin Sans FB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624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Precauciones generales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600200"/>
            <a:ext cx="7499176" cy="4525963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MX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Etiqueta todas las botellas cuidadosamente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s-MX" sz="1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MX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Mantén todos los limpiadores fuera del alcance de los niños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s-MX" sz="1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MX" sz="2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NO</a:t>
            </a:r>
            <a:r>
              <a:rPr kumimoji="0" lang="es-MX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mezcles amonio con cloro y vinagre.   Amonio despide gases dañinos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MX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y debe ser evitado 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s-MX" sz="1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s-MX" sz="1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MX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Usa vinagre blanco para todas las recetas.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3441219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6122" y="44624"/>
            <a:ext cx="6952262" cy="1143000"/>
          </a:xfrm>
        </p:spPr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Limpiadores multiusos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00808"/>
            <a:ext cx="6984776" cy="2520280"/>
          </a:xfrm>
        </p:spPr>
        <p:txBody>
          <a:bodyPr>
            <a:normAutofit lnSpcReduction="10000"/>
          </a:bodyPr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a typeface="Calibri"/>
                <a:cs typeface="Times New Roman"/>
              </a:rPr>
              <a:t>Limpiador multiusos básico</a:t>
            </a:r>
          </a:p>
          <a:p>
            <a:pPr marL="0" indent="0">
              <a:buNone/>
            </a:pPr>
            <a:r>
              <a:rPr lang="es-MX" sz="2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ea typeface="Calibri"/>
                <a:cs typeface="Times New Roman"/>
              </a:rPr>
              <a:t>      </a:t>
            </a:r>
            <a:r>
              <a:rPr lang="es-MX" sz="2000" dirty="0">
                <a:solidFill>
                  <a:schemeClr val="tx1"/>
                </a:solidFill>
                <a:latin typeface="Arial" pitchFamily="34" charset="0"/>
                <a:ea typeface="Calibri"/>
                <a:cs typeface="Times New Roman"/>
              </a:rPr>
              <a:t>2</a:t>
            </a: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Times New Roman"/>
              </a:rPr>
              <a:t> cucharaditas de detergente liquido en 1 litro de agua</a:t>
            </a:r>
          </a:p>
          <a:p>
            <a:pPr marL="0" indent="0">
              <a:buNone/>
            </a:pP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Times New Roman"/>
              </a:rPr>
              <a:t>     1 parte detergente 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Times New Roman"/>
              </a:rPr>
              <a:t>–</a:t>
            </a:r>
            <a:r>
              <a:rPr lang="es-MX" sz="20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Times New Roman"/>
              </a:rPr>
              <a:t> 20 partes agua</a:t>
            </a:r>
          </a:p>
          <a:p>
            <a:endParaRPr lang="es-MX" sz="2000" dirty="0" smtClean="0">
              <a:solidFill>
                <a:schemeClr val="tx1"/>
              </a:solidFill>
              <a:latin typeface="Arial" pitchFamily="34" charset="0"/>
              <a:ea typeface="Calibri"/>
              <a:cs typeface="Times New Roman"/>
            </a:endParaRPr>
          </a:p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ea typeface="Calibri"/>
                <a:cs typeface="Times New Roman"/>
              </a:rPr>
              <a:t>Limpia-todo alcalino </a:t>
            </a:r>
          </a:p>
          <a:p>
            <a:pPr marL="0" indent="0">
              <a:buNone/>
            </a:pPr>
            <a:r>
              <a:rPr lang="es-MX" sz="1800" dirty="0" smtClean="0">
                <a:solidFill>
                  <a:srgbClr val="000000"/>
                </a:solidFill>
                <a:ea typeface="Calibri"/>
                <a:cs typeface="Times New Roman"/>
              </a:rPr>
              <a:t>  </a:t>
            </a:r>
            <a:endParaRPr lang="es-MX" sz="2000" dirty="0" smtClean="0">
              <a:solidFill>
                <a:prstClr val="black"/>
              </a:solidFill>
              <a:latin typeface="Arial" pitchFamily="34" charset="0"/>
              <a:ea typeface="Batang" pitchFamily="18" charset="-127"/>
              <a:cs typeface="Times New Roman" pitchFamily="18" charset="0"/>
            </a:endParaRPr>
          </a:p>
          <a:p>
            <a:pPr lvl="1"/>
            <a:endParaRPr lang="es-MX" dirty="0"/>
          </a:p>
        </p:txBody>
      </p:sp>
      <p:sp>
        <p:nvSpPr>
          <p:cNvPr id="4" name="3 Rectángulo"/>
          <p:cNvSpPr/>
          <p:nvPr/>
        </p:nvSpPr>
        <p:spPr>
          <a:xfrm>
            <a:off x="1187624" y="1052736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i="1" dirty="0" smtClean="0">
                <a:solidFill>
                  <a:schemeClr val="accent6">
                    <a:lumMod val="75000"/>
                  </a:schemeClr>
                </a:solidFill>
              </a:rPr>
              <a:t>Limpiadores ligeros para cualquier tipo de superficie</a:t>
            </a:r>
            <a:endParaRPr lang="es-MX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Picture 4" descr="http://t0.gstatic.com/images?q=tbn:ANd9GcTuHh1tPh0aMONVS-Fav2SNmGtpS6wkhCEqpKsYCNPOL2rrFrRG2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59530">
            <a:off x="726512" y="4132144"/>
            <a:ext cx="2466975" cy="1847851"/>
          </a:xfrm>
          <a:prstGeom prst="rect">
            <a:avLst/>
          </a:prstGeom>
          <a:noFill/>
        </p:spPr>
      </p:pic>
      <p:pic>
        <p:nvPicPr>
          <p:cNvPr id="7" name="Picture 6" descr="http://t3.gstatic.com/images?q=tbn:ANd9GcREBuvw_qvJtsH30oHATLrhPsw-1SZBv-4MwveUl84AYGcJHZz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725144"/>
            <a:ext cx="2476500" cy="1847851"/>
          </a:xfrm>
          <a:prstGeom prst="rect">
            <a:avLst/>
          </a:prstGeom>
          <a:noFill/>
        </p:spPr>
      </p:pic>
      <p:pic>
        <p:nvPicPr>
          <p:cNvPr id="8" name="Picture 8" descr="http://t0.gstatic.com/images?q=tbn:ANd9GcT2cNiICM7wHAn3233DKsgn1cHLezpQPo29mUP52BX_gu9oEbl3Y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478">
            <a:off x="6175693" y="2894789"/>
            <a:ext cx="2257425" cy="2028826"/>
          </a:xfrm>
          <a:prstGeom prst="rect">
            <a:avLst/>
          </a:prstGeom>
          <a:noFill/>
        </p:spPr>
      </p:pic>
      <p:sp>
        <p:nvSpPr>
          <p:cNvPr id="9" name="9 CuadroTexto"/>
          <p:cNvSpPr txBox="1"/>
          <p:nvPr/>
        </p:nvSpPr>
        <p:spPr>
          <a:xfrm>
            <a:off x="1691680" y="6165304"/>
            <a:ext cx="2356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/>
              <a:t>$5.00 pesos/litro</a:t>
            </a:r>
            <a:endParaRPr lang="es-MX" sz="2400" b="1" dirty="0"/>
          </a:p>
        </p:txBody>
      </p:sp>
    </p:spTree>
    <p:extLst>
      <p:ext uri="{BB962C8B-B14F-4D97-AF65-F5344CB8AC3E}">
        <p14:creationId xmlns:p14="http://schemas.microsoft.com/office/powerpoint/2010/main" val="1070226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6122" y="44624"/>
            <a:ext cx="6952262" cy="1143000"/>
          </a:xfrm>
        </p:spPr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Limpia-Todo Ácido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767332" y="1052736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24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Batang" pitchFamily="18" charset="-127"/>
                <a:cs typeface="Times New Roman" pitchFamily="18" charset="0"/>
              </a:rPr>
              <a:t>Mascotas, niños pequeños o una persona enferma en casa. </a:t>
            </a:r>
            <a:endParaRPr lang="es-MX" sz="1400" b="1" dirty="0" smtClean="0">
              <a:solidFill>
                <a:schemeClr val="accent6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755576" y="1700808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s-MX" sz="2000" i="1" dirty="0" smtClean="0">
                <a:solidFill>
                  <a:srgbClr val="5A390E"/>
                </a:solidFill>
                <a:latin typeface="Arial" pitchFamily="34" charset="0"/>
                <a:ea typeface="Batang" pitchFamily="18" charset="-127"/>
                <a:cs typeface="Times New Roman" pitchFamily="18" charset="0"/>
              </a:rPr>
              <a:t>El acido disuelve el jabón y los minerales acumulados, neutraliza y desodoriza olores del cuerpo</a:t>
            </a:r>
            <a:endParaRPr lang="es-MX" sz="1200" dirty="0" smtClean="0">
              <a:solidFill>
                <a:srgbClr val="5A390E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s-MX" sz="2000" i="1" dirty="0" smtClean="0">
                <a:solidFill>
                  <a:srgbClr val="5A390E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E</a:t>
            </a:r>
            <a:r>
              <a:rPr lang="es-MX" sz="2000" i="1" dirty="0" smtClean="0">
                <a:solidFill>
                  <a:srgbClr val="5A390E"/>
                </a:solidFill>
                <a:latin typeface="Arial" pitchFamily="34" charset="0"/>
                <a:ea typeface="Batang" pitchFamily="18" charset="-127"/>
                <a:cs typeface="Times New Roman" pitchFamily="18" charset="0"/>
              </a:rPr>
              <a:t>xcelente para baños (llaves, cubiertas, canceles, inodoro, tina y azulejo) </a:t>
            </a:r>
            <a:endParaRPr lang="es-MX" sz="1200" dirty="0" smtClean="0">
              <a:solidFill>
                <a:srgbClr val="5A390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6156176" y="5589240"/>
            <a:ext cx="259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/>
              <a:t>$8.8.00 pesos/litro</a:t>
            </a:r>
            <a:endParaRPr lang="es-MX" sz="2400" b="1" dirty="0"/>
          </a:p>
        </p:txBody>
      </p:sp>
      <p:sp>
        <p:nvSpPr>
          <p:cNvPr id="11" name="10 Rectángulo"/>
          <p:cNvSpPr/>
          <p:nvPr/>
        </p:nvSpPr>
        <p:spPr>
          <a:xfrm>
            <a:off x="971600" y="6093296"/>
            <a:ext cx="6840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2000" b="1" i="1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*NO</a:t>
            </a:r>
            <a:r>
              <a:rPr lang="es-MX" sz="2000" i="1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 usar sobre mármol, granito o superficies de </a:t>
            </a:r>
            <a:r>
              <a:rPr lang="es-MX" sz="2000" i="1" dirty="0" err="1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corian</a:t>
            </a:r>
            <a:r>
              <a:rPr lang="es-MX" sz="2000" i="1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.</a:t>
            </a:r>
            <a:endParaRPr lang="es-MX" sz="3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2" descr="http://t1.gstatic.com/images?q=tbn:ANd9GcSDsR45tvBS47LAmyk3HE9AO-A34v2FsSo8MFHypbzDmyzbVvB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140968"/>
            <a:ext cx="1656184" cy="2211090"/>
          </a:xfrm>
          <a:prstGeom prst="rect">
            <a:avLst/>
          </a:prstGeom>
          <a:noFill/>
        </p:spPr>
      </p:pic>
      <p:pic>
        <p:nvPicPr>
          <p:cNvPr id="139266" name="Picture 2" descr="http://us.123rf.com/400wm/400/400/djma/djma0901/djma090100213/4213935-joven-mujer-enferma-en-la-cama-ella-es-quedarse-en-casa-desde-el-trabajo-ella-esta-durmien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284984"/>
            <a:ext cx="2088232" cy="1926395"/>
          </a:xfrm>
          <a:prstGeom prst="rect">
            <a:avLst/>
          </a:prstGeom>
          <a:noFill/>
        </p:spPr>
      </p:pic>
      <p:sp>
        <p:nvSpPr>
          <p:cNvPr id="14" name="3 Rectángulo"/>
          <p:cNvSpPr/>
          <p:nvPr/>
        </p:nvSpPr>
        <p:spPr>
          <a:xfrm>
            <a:off x="251520" y="5559623"/>
            <a:ext cx="5904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2400" b="1" i="1" dirty="0" smtClean="0">
                <a:solidFill>
                  <a:srgbClr val="000000"/>
                </a:solidFill>
                <a:latin typeface="+mj-lt"/>
                <a:ea typeface="Batang" pitchFamily="18" charset="-127"/>
                <a:cs typeface="Times New Roman" pitchFamily="18" charset="0"/>
              </a:rPr>
              <a:t>100% poder germicida (contra E. </a:t>
            </a:r>
            <a:r>
              <a:rPr lang="en-US" sz="2400" b="1" i="1" dirty="0" smtClean="0">
                <a:solidFill>
                  <a:srgbClr val="000000"/>
                </a:solidFill>
                <a:latin typeface="+mj-lt"/>
                <a:ea typeface="Batang" pitchFamily="18" charset="-127"/>
                <a:cs typeface="Times New Roman" pitchFamily="18" charset="0"/>
              </a:rPr>
              <a:t>C</a:t>
            </a:r>
            <a:r>
              <a:rPr lang="es-MX" sz="2400" b="1" i="1" dirty="0" smtClean="0">
                <a:solidFill>
                  <a:srgbClr val="000000"/>
                </a:solidFill>
                <a:latin typeface="+mj-lt"/>
                <a:ea typeface="Batang" pitchFamily="18" charset="-127"/>
                <a:cs typeface="Times New Roman" pitchFamily="18" charset="0"/>
              </a:rPr>
              <a:t>oli)</a:t>
            </a:r>
            <a:endParaRPr lang="es-MX" sz="1400" b="1" dirty="0" smtClean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321297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dirty="0"/>
              <a:t>INGREDIENTES </a:t>
            </a:r>
            <a:r>
              <a:rPr lang="es-MX" dirty="0" smtClean="0"/>
              <a:t>:</a:t>
            </a:r>
            <a:endParaRPr lang="en-US" dirty="0"/>
          </a:p>
          <a:p>
            <a:r>
              <a:rPr lang="es-MX" dirty="0"/>
              <a:t>3 tazas de </a:t>
            </a:r>
            <a:r>
              <a:rPr lang="es-MX" b="1" i="1" dirty="0"/>
              <a:t>agua</a:t>
            </a:r>
            <a:r>
              <a:rPr lang="es-MX" i="1" dirty="0"/>
              <a:t> de </a:t>
            </a:r>
            <a:r>
              <a:rPr lang="es-MX" i="1" dirty="0" smtClean="0"/>
              <a:t>garraf</a:t>
            </a:r>
            <a:r>
              <a:rPr lang="es-MX" i="1" dirty="0" smtClean="0"/>
              <a:t>ó</a:t>
            </a:r>
            <a:r>
              <a:rPr lang="es-MX" i="1" dirty="0" smtClean="0"/>
              <a:t>n</a:t>
            </a:r>
            <a:endParaRPr lang="en-US" dirty="0"/>
          </a:p>
          <a:p>
            <a:r>
              <a:rPr lang="es-MX" dirty="0"/>
              <a:t>1  taza de </a:t>
            </a:r>
            <a:r>
              <a:rPr lang="es-MX" b="1" i="1" dirty="0"/>
              <a:t>vinagre</a:t>
            </a:r>
            <a:r>
              <a:rPr lang="es-MX" dirty="0"/>
              <a:t>  </a:t>
            </a:r>
            <a:r>
              <a:rPr lang="es-MX" b="1" i="1" dirty="0"/>
              <a:t> </a:t>
            </a:r>
            <a:endParaRPr lang="en-US" dirty="0"/>
          </a:p>
          <a:p>
            <a:r>
              <a:rPr lang="es-MX" dirty="0"/>
              <a:t>2 cucharaditas de</a:t>
            </a:r>
            <a:r>
              <a:rPr lang="es-MX" b="1" i="1" dirty="0"/>
              <a:t> detergente liquido para platos</a:t>
            </a:r>
            <a:endParaRPr lang="en-US" dirty="0"/>
          </a:p>
          <a:p>
            <a:r>
              <a:rPr lang="es-MX" dirty="0"/>
              <a:t>2 - 5 gotas de aceite esencial de tu preferencia (opcional)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216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971600" y="476673"/>
            <a:ext cx="6984776" cy="792088"/>
          </a:xfrm>
        </p:spPr>
        <p:txBody>
          <a:bodyPr>
            <a:normAutofit fontScale="92500"/>
          </a:bodyPr>
          <a:lstStyle/>
          <a:p>
            <a:pPr marL="514350" indent="-514350" algn="ctr">
              <a:buNone/>
            </a:pPr>
            <a:r>
              <a:rPr lang="es-MX" sz="3600" b="1" dirty="0" smtClean="0">
                <a:solidFill>
                  <a:srgbClr val="92D050"/>
                </a:solidFill>
              </a:rPr>
              <a:t>LIMPIA-TODO limpieza profunda</a:t>
            </a:r>
          </a:p>
        </p:txBody>
      </p:sp>
      <p:sp>
        <p:nvSpPr>
          <p:cNvPr id="6" name="5 Rectángulo"/>
          <p:cNvSpPr/>
          <p:nvPr/>
        </p:nvSpPr>
        <p:spPr>
          <a:xfrm>
            <a:off x="683568" y="1124744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s-MX" sz="2000" b="1" i="1" dirty="0" smtClean="0">
                <a:solidFill>
                  <a:schemeClr val="accent6">
                    <a:lumMod val="75000"/>
                  </a:schemeClr>
                </a:solidFill>
                <a:ea typeface="Batang"/>
                <a:cs typeface="Times New Roman"/>
              </a:rPr>
              <a:t>Para manchas persistentes y grasa en cualquier tipo de superficie</a:t>
            </a:r>
          </a:p>
          <a:p>
            <a:pPr algn="ctr">
              <a:spcAft>
                <a:spcPts val="0"/>
              </a:spcAft>
            </a:pPr>
            <a:r>
              <a:rPr lang="es-MX" sz="2000" b="1" i="1" dirty="0" smtClean="0">
                <a:solidFill>
                  <a:schemeClr val="accent6">
                    <a:lumMod val="75000"/>
                  </a:schemeClr>
                </a:solidFill>
                <a:ea typeface="Batang"/>
                <a:cs typeface="Times New Roman"/>
              </a:rPr>
              <a:t>Excelente para estufas, cubiertas de la cocina  y manchas en pared</a:t>
            </a:r>
            <a:endParaRPr lang="es-MX" sz="2000" b="1" dirty="0">
              <a:solidFill>
                <a:schemeClr val="accent6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251520" y="2060848"/>
            <a:ext cx="7272808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INGREDIENTES:  </a:t>
            </a:r>
            <a:r>
              <a:rPr kumimoji="0" lang="es-MX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(para 1 lt) </a:t>
            </a:r>
            <a:endParaRPr kumimoji="0" lang="es-MX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4  tazas de</a:t>
            </a:r>
            <a:r>
              <a:rPr lang="es-MX" i="1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 </a:t>
            </a:r>
            <a:r>
              <a:rPr lang="es-MX" b="1" i="1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agua</a:t>
            </a:r>
            <a:r>
              <a:rPr lang="es-MX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 caliente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10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 cucharaditas de </a:t>
            </a:r>
            <a:r>
              <a:rPr kumimoji="0" lang="es-MX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carbonato de sodio</a:t>
            </a:r>
            <a:endParaRPr kumimoji="0" lang="es-MX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2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 cucharaditas de </a:t>
            </a:r>
            <a:r>
              <a:rPr lang="es-MX" b="1" i="1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jabón o detergente líquido para platos</a:t>
            </a:r>
            <a:endParaRPr kumimoji="0" lang="es-MX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2 gotas del aceite esencial </a:t>
            </a:r>
            <a:r>
              <a:rPr lang="es-MX" i="1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de </a:t>
            </a:r>
            <a:r>
              <a:rPr lang="es-MX" dirty="0" smtClean="0">
                <a:latin typeface="Arial" pitchFamily="34" charset="0"/>
                <a:ea typeface="Batang" pitchFamily="18" charset="-127"/>
                <a:cs typeface="Times New Roman" pitchFamily="18" charset="0"/>
              </a:rPr>
              <a:t>tu preferencia</a:t>
            </a:r>
            <a:r>
              <a:rPr kumimoji="0" lang="es-MX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 </a:t>
            </a:r>
            <a:r>
              <a:rPr kumimoji="0" lang="es-MX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 pitchFamily="18" charset="-127"/>
                <a:cs typeface="Times New Roman" pitchFamily="18" charset="0"/>
              </a:rPr>
              <a:t>(opcional)</a:t>
            </a:r>
            <a:endParaRPr kumimoji="0" lang="es-MX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Batang" pitchFamily="18" charset="-127"/>
              <a:cs typeface="Calibri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355976" y="3712964"/>
            <a:ext cx="45720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9BBB59"/>
                </a:solidFill>
                <a:latin typeface="Arial" pitchFamily="34" charset="0"/>
                <a:ea typeface="Batang" pitchFamily="18" charset="-127"/>
                <a:cs typeface="Calibri" pitchFamily="34" charset="0"/>
              </a:rPr>
              <a:t>PROCEDIMIENTO:</a:t>
            </a:r>
            <a:endParaRPr lang="es-MX" b="1" dirty="0" smtClean="0">
              <a:solidFill>
                <a:srgbClr val="9BBB59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MX" sz="1600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Disuelve el carbonato en agua caliente. </a:t>
            </a:r>
            <a:endParaRPr lang="es-MX" sz="1600" dirty="0" smtClean="0">
              <a:latin typeface="Arial" pitchFamily="34" charset="0"/>
              <a:cs typeface="Arial" pitchFamily="34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MX" sz="1600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Agrega el resto de los ingredientes. 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MX" sz="1600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Mezcla bien.  </a:t>
            </a:r>
            <a:endParaRPr lang="es-MX" sz="1600" dirty="0" smtClean="0">
              <a:latin typeface="Arial" pitchFamily="34" charset="0"/>
              <a:cs typeface="Arial" pitchFamily="34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MX" sz="1600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Rocía sobre el área sucia o manchas.  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es-MX" sz="1600" dirty="0">
              <a:latin typeface="Arial" pitchFamily="34" charset="0"/>
              <a:ea typeface="Batang" pitchFamily="18" charset="-127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600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*La alta concentración de carbonato puede dejar residuos, así que enjuaga bien con agua y seca.   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s-MX" sz="1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http://t2.gstatic.com/images?q=tbn:ANd9GcSZ2M6cbEJ03T8uObnNvbvbs9hOgseI7zPfklmItBbxV2Fqcz5d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221088"/>
            <a:ext cx="3150095" cy="2100065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5508104" y="6197242"/>
            <a:ext cx="2309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 smtClean="0"/>
              <a:t>$8.8.00 pesos / litro</a:t>
            </a:r>
            <a:endParaRPr lang="es-MX" sz="2000" b="1" dirty="0"/>
          </a:p>
        </p:txBody>
      </p:sp>
    </p:spTree>
    <p:extLst>
      <p:ext uri="{BB962C8B-B14F-4D97-AF65-F5344CB8AC3E}">
        <p14:creationId xmlns:p14="http://schemas.microsoft.com/office/powerpoint/2010/main" val="889671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a fot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04056"/>
            <a:ext cx="4515966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454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23728" y="620688"/>
            <a:ext cx="5184576" cy="864096"/>
          </a:xfrm>
        </p:spPr>
        <p:txBody>
          <a:bodyPr/>
          <a:lstStyle/>
          <a:p>
            <a:r>
              <a:rPr lang="es-MX" dirty="0" smtClean="0">
                <a:solidFill>
                  <a:schemeClr val="accent3">
                    <a:lumMod val="75000"/>
                  </a:schemeClr>
                </a:solidFill>
              </a:rPr>
              <a:t>Desengrasante y limpiador para inodoros</a:t>
            </a:r>
            <a:endParaRPr lang="es-MX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259632" y="1628800"/>
            <a:ext cx="5616624" cy="864096"/>
          </a:xfrm>
        </p:spPr>
        <p:txBody>
          <a:bodyPr>
            <a:normAutofit/>
          </a:bodyPr>
          <a:lstStyle/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½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taza vinagre 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½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taza detergente liquido para platos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MX" sz="2400" b="1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es-MX" sz="2400" b="1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1"/>
            <a:endParaRPr lang="es-MX" sz="1400" dirty="0">
              <a:solidFill>
                <a:schemeClr val="tx1"/>
              </a:solidFill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3419872" y="5805264"/>
            <a:ext cx="2880320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$16.00 pesos / litro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MX" sz="2000" b="1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s-MX" sz="2000" b="1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1"/>
            <a:endParaRPr lang="es-MX" sz="12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2924944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_tradnl" sz="28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es-MX" dirty="0"/>
          </a:p>
        </p:txBody>
      </p:sp>
      <p:pic>
        <p:nvPicPr>
          <p:cNvPr id="8" name="Picture 4" descr="http://t2.gstatic.com/images?q=tbn:ANd9GcRcceuht9jF0LS2cWfSF_IVnN8i6lV7rMpBzw6y_d6WzhPwcef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068960"/>
            <a:ext cx="3694668" cy="2401254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104" y="2636912"/>
            <a:ext cx="27686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58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400" dirty="0" smtClean="0">
                <a:solidFill>
                  <a:schemeClr val="accent3">
                    <a:lumMod val="75000"/>
                  </a:schemeClr>
                </a:solidFill>
              </a:rPr>
              <a:t>Desinfectantes</a:t>
            </a:r>
            <a:endParaRPr lang="es-MX" sz="4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2852936"/>
            <a:ext cx="5832648" cy="2376264"/>
          </a:xfrm>
        </p:spPr>
        <p:txBody>
          <a:bodyPr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50% alcohol etilico o  isopropilico /50% agua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inagre industrial (8%)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Agua </a:t>
            </a:r>
            <a:r>
              <a:rPr lang="en-US" sz="2400" b="1" dirty="0" err="1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oxigenada</a:t>
            </a:r>
            <a:endParaRPr lang="es-MX" sz="2400" b="1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Limpia-todo</a:t>
            </a: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en-US" sz="2400" b="1" dirty="0" err="1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ácido</a:t>
            </a: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MX" sz="2400" b="1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es-MX" sz="2400" b="1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1"/>
            <a:endParaRPr lang="es-MX" sz="1400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39552" y="1405225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es-MX" sz="2000" dirty="0" smtClean="0">
                <a:solidFill>
                  <a:srgbClr val="996633"/>
                </a:solidFill>
                <a:latin typeface="Berlin Sans FB" pitchFamily="34" charset="0"/>
                <a:ea typeface="Times New Roman"/>
                <a:cs typeface="Times New Roman"/>
              </a:rPr>
              <a:t>No podemos esterilizar nuestras casas aunque usemos muchos desinfectantes.  Es una perdida de dinero.  Nuestro enfoque debe de estar en practicas de limpieza.</a:t>
            </a:r>
          </a:p>
        </p:txBody>
      </p:sp>
      <p:pic>
        <p:nvPicPr>
          <p:cNvPr id="8" name="Picture 2" descr="http://t1.gstatic.com/images?q=tbn:ANd9GcSYl-qmPzQM9FhZgJPlKdYPCV8Qin4NttYdVGac2ZbiMjSa0R49nA"/>
          <p:cNvPicPr>
            <a:picLocks noChangeAspect="1" noChangeArrowheads="1"/>
          </p:cNvPicPr>
          <p:nvPr/>
        </p:nvPicPr>
        <p:blipFill>
          <a:blip r:embed="rId2" cstate="print"/>
          <a:srcRect t="11111" b="6667"/>
          <a:stretch>
            <a:fillRect/>
          </a:stretch>
        </p:blipFill>
        <p:spPr bwMode="auto">
          <a:xfrm>
            <a:off x="5004048" y="3861048"/>
            <a:ext cx="3152783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3638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6122" y="116632"/>
            <a:ext cx="6952262" cy="1143000"/>
          </a:xfrm>
        </p:spPr>
        <p:txBody>
          <a:bodyPr/>
          <a:lstStyle/>
          <a:p>
            <a:r>
              <a:rPr lang="es-MX" sz="4400" dirty="0" smtClean="0">
                <a:solidFill>
                  <a:schemeClr val="accent3">
                    <a:lumMod val="75000"/>
                  </a:schemeClr>
                </a:solidFill>
              </a:rPr>
              <a:t>Desinfectantes</a:t>
            </a:r>
            <a:endParaRPr lang="es-MX" sz="4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3568" y="4221088"/>
            <a:ext cx="763284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</a:rPr>
              <a:t>Limpiador desinfectante </a:t>
            </a:r>
            <a:r>
              <a:rPr lang="es-MX" sz="2400" b="1" dirty="0">
                <a:solidFill>
                  <a:schemeClr val="accent6">
                    <a:lumMod val="75000"/>
                  </a:schemeClr>
                </a:solidFill>
              </a:rPr>
              <a:t>(alchol-detergente)</a:t>
            </a:r>
            <a:r>
              <a:rPr lang="es-MX" sz="240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s-MX" b="1" dirty="0" smtClean="0"/>
          </a:p>
          <a:p>
            <a:r>
              <a:rPr lang="es-MX" b="1" dirty="0" smtClean="0"/>
              <a:t>50% alcohol </a:t>
            </a:r>
            <a:r>
              <a:rPr lang="es-MX" b="1" dirty="0"/>
              <a:t>etílico o isopropilico y 50% agua de </a:t>
            </a:r>
            <a:r>
              <a:rPr lang="es-MX" b="1" dirty="0" smtClean="0"/>
              <a:t>garrafón</a:t>
            </a:r>
            <a:endParaRPr lang="es-MX" dirty="0" smtClean="0"/>
          </a:p>
          <a:p>
            <a:r>
              <a:rPr lang="es-MX" dirty="0" smtClean="0"/>
              <a:t>½ </a:t>
            </a:r>
            <a:r>
              <a:rPr lang="es-MX" dirty="0"/>
              <a:t>cucharadita de detergentte liquido para platos</a:t>
            </a:r>
            <a:endParaRPr lang="en-US" dirty="0"/>
          </a:p>
          <a:p>
            <a:r>
              <a:rPr lang="es-MX" dirty="0"/>
              <a:t>5 gotas de aciete </a:t>
            </a:r>
            <a:r>
              <a:rPr lang="es-MX" dirty="0" smtClean="0"/>
              <a:t>esencial</a:t>
            </a:r>
          </a:p>
          <a:p>
            <a:r>
              <a:rPr lang="es-MX" dirty="0"/>
              <a:t> </a:t>
            </a:r>
            <a:r>
              <a:rPr lang="es-MX" dirty="0" smtClean="0"/>
              <a:t>                                                </a:t>
            </a:r>
            <a:r>
              <a:rPr lang="es-MX" sz="2000" b="1" dirty="0" smtClean="0"/>
              <a:t>$7.5 pesos / litro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11760" y="6309320"/>
            <a:ext cx="3854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*se </a:t>
            </a:r>
            <a:r>
              <a:rPr lang="en-US" dirty="0" err="1" smtClean="0"/>
              <a:t>puede</a:t>
            </a:r>
            <a:r>
              <a:rPr lang="en-US" dirty="0" smtClean="0"/>
              <a:t> </a:t>
            </a:r>
            <a:r>
              <a:rPr lang="en-US" dirty="0" err="1" smtClean="0"/>
              <a:t>usar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</a:t>
            </a:r>
            <a:r>
              <a:rPr lang="en-US" dirty="0" err="1" smtClean="0"/>
              <a:t>marmol</a:t>
            </a:r>
            <a:r>
              <a:rPr lang="en-US" dirty="0" smtClean="0"/>
              <a:t> y </a:t>
            </a:r>
            <a:r>
              <a:rPr lang="en-US" dirty="0" err="1" smtClean="0"/>
              <a:t>granito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95536" y="1196752"/>
            <a:ext cx="770485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dirty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es-MX" sz="2000" b="1" dirty="0" smtClean="0">
                <a:solidFill>
                  <a:schemeClr val="accent6">
                    <a:lumMod val="75000"/>
                  </a:schemeClr>
                </a:solidFill>
              </a:rPr>
              <a:t>esinfectante (base alchol)</a:t>
            </a:r>
            <a:r>
              <a:rPr lang="es-MX" sz="20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s-MX" sz="1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MX" sz="1600" b="1" dirty="0"/>
              <a:t>50% alcohol etílico </a:t>
            </a:r>
            <a:r>
              <a:rPr lang="es-MX" sz="1600" b="1" dirty="0" smtClean="0"/>
              <a:t>o isopropilico y </a:t>
            </a:r>
            <a:r>
              <a:rPr lang="es-MX" sz="1600" b="1" dirty="0"/>
              <a:t>50% agua de garrafón</a:t>
            </a:r>
          </a:p>
          <a:p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 err="1" smtClean="0"/>
              <a:t>Rocia</a:t>
            </a:r>
            <a:r>
              <a:rPr lang="en-US" sz="1600" dirty="0" smtClean="0"/>
              <a:t> </a:t>
            </a:r>
            <a:r>
              <a:rPr lang="en-US" sz="1600" dirty="0"/>
              <a:t>y </a:t>
            </a:r>
            <a:r>
              <a:rPr lang="en-US" sz="1600" dirty="0" err="1"/>
              <a:t>dejalo</a:t>
            </a:r>
            <a:r>
              <a:rPr lang="en-US" sz="1600" dirty="0"/>
              <a:t> </a:t>
            </a:r>
            <a:r>
              <a:rPr lang="en-US" sz="1600" dirty="0" err="1"/>
              <a:t>sobre</a:t>
            </a:r>
            <a:r>
              <a:rPr lang="en-US" sz="1600" dirty="0"/>
              <a:t> la </a:t>
            </a:r>
            <a:r>
              <a:rPr lang="en-US" sz="1600" dirty="0" err="1"/>
              <a:t>superficie</a:t>
            </a:r>
            <a:r>
              <a:rPr lang="en-US" sz="1600" dirty="0"/>
              <a:t>. </a:t>
            </a:r>
            <a:endParaRPr lang="en-US" sz="1600" dirty="0" smtClean="0"/>
          </a:p>
          <a:p>
            <a:endParaRPr lang="en-US" sz="1600" dirty="0" smtClean="0"/>
          </a:p>
          <a:p>
            <a:pPr marL="285750" indent="-285750">
              <a:buFont typeface="Arial"/>
              <a:buChar char="•"/>
            </a:pPr>
            <a:r>
              <a:rPr lang="en-US" sz="1600" dirty="0" err="1" smtClean="0"/>
              <a:t>Usalo</a:t>
            </a:r>
            <a:r>
              <a:rPr lang="en-US" sz="1600" dirty="0" smtClean="0"/>
              <a:t> </a:t>
            </a:r>
            <a:r>
              <a:rPr lang="en-US" sz="1600" dirty="0"/>
              <a:t>en </a:t>
            </a:r>
            <a:r>
              <a:rPr lang="en-US" sz="1600" dirty="0" err="1"/>
              <a:t>puntos</a:t>
            </a:r>
            <a:r>
              <a:rPr lang="en-US" sz="1600" dirty="0"/>
              <a:t> de </a:t>
            </a:r>
            <a:r>
              <a:rPr lang="en-US" sz="1600" dirty="0" err="1"/>
              <a:t>contacto</a:t>
            </a:r>
            <a:r>
              <a:rPr lang="en-US" sz="1600" dirty="0"/>
              <a:t> </a:t>
            </a:r>
            <a:r>
              <a:rPr lang="en-US" sz="1600" dirty="0" err="1"/>
              <a:t>donde</a:t>
            </a:r>
            <a:r>
              <a:rPr lang="en-US" sz="1600" dirty="0"/>
              <a:t> </a:t>
            </a:r>
            <a:r>
              <a:rPr lang="en-US" sz="1600" dirty="0" err="1"/>
              <a:t>necesitas</a:t>
            </a:r>
            <a:r>
              <a:rPr lang="en-US" sz="1600" dirty="0"/>
              <a:t> </a:t>
            </a:r>
            <a:r>
              <a:rPr lang="en-US" sz="1600" dirty="0" err="1"/>
              <a:t>desinfectar</a:t>
            </a:r>
            <a:r>
              <a:rPr lang="en-US" sz="1600" dirty="0"/>
              <a:t>. Este </a:t>
            </a:r>
            <a:r>
              <a:rPr lang="en-US" sz="1600" dirty="0" err="1"/>
              <a:t>desinfectante</a:t>
            </a:r>
            <a:r>
              <a:rPr lang="en-US" sz="1600" dirty="0"/>
              <a:t>, no </a:t>
            </a:r>
            <a:r>
              <a:rPr lang="en-US" sz="1600" dirty="0" err="1"/>
              <a:t>limpia</a:t>
            </a:r>
            <a:r>
              <a:rPr lang="en-US" sz="1600" dirty="0"/>
              <a:t>, solo </a:t>
            </a:r>
            <a:r>
              <a:rPr lang="en-US" sz="1600" dirty="0" err="1"/>
              <a:t>desinfecta</a:t>
            </a:r>
            <a:r>
              <a:rPr lang="en-US" sz="1600" dirty="0"/>
              <a:t>. </a:t>
            </a:r>
            <a:r>
              <a:rPr lang="en-US" sz="1600" dirty="0" err="1"/>
              <a:t>Es</a:t>
            </a:r>
            <a:r>
              <a:rPr lang="en-US" sz="1600" dirty="0"/>
              <a:t> la </a:t>
            </a:r>
            <a:r>
              <a:rPr lang="en-US" sz="1600" dirty="0" err="1"/>
              <a:t>segunda</a:t>
            </a:r>
            <a:r>
              <a:rPr lang="en-US" sz="1600" dirty="0"/>
              <a:t> parte de un </a:t>
            </a:r>
            <a:r>
              <a:rPr lang="en-US" sz="1600" dirty="0" err="1"/>
              <a:t>proceso</a:t>
            </a:r>
            <a:r>
              <a:rPr lang="en-US" sz="1600" dirty="0"/>
              <a:t> de </a:t>
            </a:r>
            <a:r>
              <a:rPr lang="en-US" sz="1600" dirty="0" err="1"/>
              <a:t>limpieza</a:t>
            </a:r>
            <a:r>
              <a:rPr lang="en-US" sz="1600" dirty="0"/>
              <a:t>.  </a:t>
            </a:r>
            <a:r>
              <a:rPr lang="en-US" sz="1600" dirty="0" err="1"/>
              <a:t>Primero</a:t>
            </a:r>
            <a:r>
              <a:rPr lang="en-US" sz="1600" dirty="0"/>
              <a:t> </a:t>
            </a:r>
            <a:r>
              <a:rPr lang="en-US" sz="1600" dirty="0" err="1"/>
              <a:t>limpias</a:t>
            </a:r>
            <a:r>
              <a:rPr lang="en-US" sz="1600" dirty="0"/>
              <a:t> y </a:t>
            </a:r>
            <a:r>
              <a:rPr lang="en-US" sz="1600" dirty="0" err="1"/>
              <a:t>depués</a:t>
            </a:r>
            <a:r>
              <a:rPr lang="en-US" sz="1600" dirty="0"/>
              <a:t>  </a:t>
            </a:r>
            <a:r>
              <a:rPr lang="en-US" sz="1600" dirty="0" err="1"/>
              <a:t>desinfectas</a:t>
            </a:r>
            <a:r>
              <a:rPr lang="en-US" sz="1600" dirty="0"/>
              <a:t>. </a:t>
            </a:r>
            <a:endParaRPr lang="en-US" sz="1600" dirty="0" smtClean="0"/>
          </a:p>
          <a:p>
            <a:r>
              <a:rPr lang="en-US" sz="2000" b="1" dirty="0" smtClean="0"/>
              <a:t>                                                $5 pesos / </a:t>
            </a:r>
            <a:r>
              <a:rPr lang="en-US" sz="2000" b="1" dirty="0" err="1" smtClean="0"/>
              <a:t>litro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82069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3 CuadroTexto"/>
          <p:cNvSpPr txBox="1"/>
          <p:nvPr/>
        </p:nvSpPr>
        <p:spPr>
          <a:xfrm>
            <a:off x="827584" y="116632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kern="1200" dirty="0" smtClean="0">
                <a:solidFill>
                  <a:schemeClr val="accent6">
                    <a:lumMod val="50000"/>
                  </a:schemeClr>
                </a:solidFill>
              </a:rPr>
              <a:t>El alto costo de nuestros niños tóxicos</a:t>
            </a:r>
            <a:endParaRPr lang="es-MX" sz="3200" b="1" kern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764704"/>
            <a:ext cx="3158943" cy="5040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1 Título"/>
          <p:cNvSpPr>
            <a:spLocks noGrp="1"/>
          </p:cNvSpPr>
          <p:nvPr/>
        </p:nvSpPr>
        <p:spPr>
          <a:xfrm>
            <a:off x="2987824" y="6093296"/>
            <a:ext cx="239331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6">
                    <a:lumMod val="50000"/>
                  </a:schemeClr>
                </a:solidFill>
                <a:latin typeface="HoratioDBol" pitchFamily="34" charset="0"/>
                <a:ea typeface="+mj-ea"/>
                <a:cs typeface="+mj-cs"/>
              </a:defRPr>
            </a:lvl1pPr>
          </a:lstStyle>
          <a:p>
            <a:r>
              <a:rPr lang="es-MX" sz="1800" kern="1200" dirty="0"/>
              <a:t>  </a:t>
            </a:r>
            <a:r>
              <a:rPr lang="es-MX" sz="1800" i="1" kern="1200" dirty="0"/>
              <a:t>TIME magazine </a:t>
            </a:r>
            <a:r>
              <a:rPr lang="es-MX" sz="1800" i="1" kern="1200" dirty="0" smtClean="0"/>
              <a:t>2013</a:t>
            </a:r>
            <a:endParaRPr lang="es-MX" sz="1800" kern="1200" dirty="0"/>
          </a:p>
        </p:txBody>
      </p:sp>
    </p:spTree>
    <p:extLst>
      <p:ext uri="{BB962C8B-B14F-4D97-AF65-F5344CB8AC3E}">
        <p14:creationId xmlns:p14="http://schemas.microsoft.com/office/powerpoint/2010/main" val="309609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467544" y="1628800"/>
            <a:ext cx="66967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s-MX" sz="1200" dirty="0" smtClean="0">
                <a:ea typeface="Calibri"/>
                <a:cs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es-MX" sz="2000" b="1" dirty="0" smtClean="0">
                <a:solidFill>
                  <a:srgbClr val="3366FF"/>
                </a:solidFill>
                <a:ea typeface="Calibri"/>
                <a:cs typeface="Times New Roman"/>
              </a:rPr>
              <a:t>INGREDIENTES: (Para 1 litro)</a:t>
            </a:r>
          </a:p>
          <a:p>
            <a:pPr>
              <a:spcAft>
                <a:spcPts val="0"/>
              </a:spcAft>
            </a:pPr>
            <a:endParaRPr lang="es-MX" sz="400" b="1" dirty="0" smtClean="0">
              <a:solidFill>
                <a:srgbClr val="3366FF"/>
              </a:solidFill>
              <a:ea typeface="Calibri"/>
              <a:cs typeface="Times New Roman"/>
            </a:endParaRPr>
          </a:p>
          <a:p>
            <a:r>
              <a:rPr lang="es-MX" dirty="0">
                <a:ea typeface="Calibri"/>
                <a:cs typeface="Times New Roman"/>
              </a:rPr>
              <a:t>4</a:t>
            </a:r>
            <a:r>
              <a:rPr lang="es-MX" dirty="0" smtClean="0">
                <a:ea typeface="Calibri"/>
                <a:cs typeface="Times New Roman"/>
              </a:rPr>
              <a:t> taza </a:t>
            </a:r>
            <a:r>
              <a:rPr lang="es-MX" sz="1600" dirty="0" smtClean="0">
                <a:ea typeface="Calibri"/>
                <a:cs typeface="Times New Roman"/>
              </a:rPr>
              <a:t>de</a:t>
            </a:r>
            <a:r>
              <a:rPr lang="es-MX" dirty="0" smtClean="0">
                <a:ea typeface="Calibri"/>
                <a:cs typeface="Times New Roman"/>
              </a:rPr>
              <a:t> </a:t>
            </a:r>
            <a:r>
              <a:rPr lang="es-MX" b="1" dirty="0" smtClean="0">
                <a:ea typeface="Calibri"/>
                <a:cs typeface="Times New Roman"/>
              </a:rPr>
              <a:t>agua de garrafón</a:t>
            </a:r>
            <a:endParaRPr lang="es-MX" sz="1400" b="1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dirty="0" smtClean="0">
                <a:ea typeface="Calibri"/>
                <a:cs typeface="Times New Roman"/>
              </a:rPr>
              <a:t>1/2 taza de </a:t>
            </a:r>
            <a:r>
              <a:rPr lang="es-MX" b="1" dirty="0" smtClean="0">
                <a:ea typeface="Calibri"/>
                <a:cs typeface="Times New Roman"/>
              </a:rPr>
              <a:t>vinagre blanco</a:t>
            </a:r>
            <a:endParaRPr lang="es-MX" sz="1400" b="1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dirty="0">
                <a:ea typeface="Calibri"/>
                <a:cs typeface="Times New Roman"/>
              </a:rPr>
              <a:t>1</a:t>
            </a:r>
            <a:r>
              <a:rPr lang="es-MX" dirty="0" smtClean="0">
                <a:ea typeface="Calibri"/>
                <a:cs typeface="Times New Roman"/>
              </a:rPr>
              <a:t> cucharadita de </a:t>
            </a:r>
            <a:r>
              <a:rPr lang="es-MX" b="1" dirty="0" smtClean="0">
                <a:ea typeface="Calibri"/>
                <a:cs typeface="Times New Roman"/>
              </a:rPr>
              <a:t>jabón o detergente líquido para platos</a:t>
            </a:r>
          </a:p>
          <a:p>
            <a:pPr>
              <a:spcAft>
                <a:spcPts val="0"/>
              </a:spcAft>
            </a:pPr>
            <a:r>
              <a:rPr lang="es-MX" dirty="0" smtClean="0">
                <a:ea typeface="Calibri"/>
                <a:cs typeface="Times New Roman"/>
              </a:rPr>
              <a:t>3 gotas de </a:t>
            </a:r>
            <a:r>
              <a:rPr lang="es-MX" b="1" dirty="0" smtClean="0">
                <a:ea typeface="Calibri"/>
                <a:cs typeface="Times New Roman"/>
              </a:rPr>
              <a:t>aceite esencial </a:t>
            </a:r>
            <a:r>
              <a:rPr lang="es-MX" dirty="0" smtClean="0">
                <a:ea typeface="Calibri"/>
                <a:cs typeface="Times New Roman"/>
              </a:rPr>
              <a:t>de tu preferencia (opcional)</a:t>
            </a:r>
            <a:endParaRPr lang="es-MX" sz="1400" b="1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dirty="0" smtClean="0">
                <a:ea typeface="Calibri"/>
                <a:cs typeface="Times New Roman"/>
              </a:rPr>
              <a:t> </a:t>
            </a:r>
            <a:endParaRPr lang="es-MX" sz="1400" dirty="0">
              <a:ea typeface="Calibri"/>
              <a:cs typeface="Times New Roman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979712" y="404664"/>
            <a:ext cx="4968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s-MX" sz="2800" b="1" dirty="0" smtClean="0">
                <a:solidFill>
                  <a:srgbClr val="0000FF"/>
                </a:solidFill>
                <a:ea typeface="Times New Roman"/>
                <a:cs typeface="Times New Roman"/>
              </a:rPr>
              <a:t>LIMPIADOR PARA CRISTAL</a:t>
            </a:r>
            <a:endParaRPr lang="es-MX" sz="2800" dirty="0" smtClean="0">
              <a:latin typeface="Cambria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s-MX" sz="2800" b="1" dirty="0" smtClean="0">
                <a:solidFill>
                  <a:srgbClr val="3366FF"/>
                </a:solidFill>
                <a:ea typeface="Calibri"/>
                <a:cs typeface="Times New Roman"/>
              </a:rPr>
              <a:t>Ligero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6228184" y="6165304"/>
            <a:ext cx="20385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/>
              <a:t>8</a:t>
            </a:r>
            <a:r>
              <a:rPr lang="es-MX" sz="2000" b="1" dirty="0" smtClean="0"/>
              <a:t>.00 pesos  / litro</a:t>
            </a:r>
            <a:endParaRPr lang="es-MX" sz="2000" b="1" dirty="0"/>
          </a:p>
        </p:txBody>
      </p:sp>
      <p:pic>
        <p:nvPicPr>
          <p:cNvPr id="10242" name="Picture 2" descr="http://t2.gstatic.com/images?q=tbn:ANd9GcT1Xua_XStT2IOTKXnTYJERzuNjCx5E0ZHAjiZtodQYlosDrc8QD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501008"/>
            <a:ext cx="3299706" cy="216024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67544" y="3645024"/>
            <a:ext cx="550663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b="1" dirty="0" smtClean="0">
              <a:solidFill>
                <a:srgbClr val="3366FF"/>
              </a:solidFill>
            </a:endParaRPr>
          </a:p>
          <a:p>
            <a:r>
              <a:rPr lang="en-US" sz="2400" b="1" dirty="0" smtClean="0">
                <a:solidFill>
                  <a:srgbClr val="3366FF"/>
                </a:solidFill>
              </a:rPr>
              <a:t>LIMPIEZA DE CRISTAL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Agua con </a:t>
            </a:r>
            <a:r>
              <a:rPr lang="en-US" sz="2000" dirty="0" err="1" smtClean="0"/>
              <a:t>periodico</a:t>
            </a:r>
            <a:endParaRPr lang="en-US" sz="2000" dirty="0" smtClean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Agua + </a:t>
            </a:r>
            <a:r>
              <a:rPr lang="en-US" sz="2000" dirty="0" err="1" smtClean="0"/>
              <a:t>vinagre</a:t>
            </a:r>
            <a:endParaRPr lang="en-US" sz="2000" dirty="0" smtClean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Agua + </a:t>
            </a:r>
            <a:r>
              <a:rPr lang="en-US" sz="2000" dirty="0" err="1" smtClean="0"/>
              <a:t>vinagre</a:t>
            </a:r>
            <a:r>
              <a:rPr lang="en-US" sz="2000" dirty="0" smtClean="0"/>
              <a:t> + </a:t>
            </a:r>
            <a:r>
              <a:rPr lang="en-US" sz="2000" dirty="0" err="1" smtClean="0"/>
              <a:t>detergente</a:t>
            </a:r>
            <a:endParaRPr lang="en-US" sz="2000" dirty="0" smtClean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Agua mineral+ </a:t>
            </a:r>
            <a:r>
              <a:rPr lang="en-US" sz="2000" dirty="0" err="1" smtClean="0"/>
              <a:t>detergente</a:t>
            </a:r>
            <a:r>
              <a:rPr lang="en-US" sz="2000" dirty="0" smtClean="0"/>
              <a:t> + </a:t>
            </a:r>
            <a:r>
              <a:rPr lang="en-US" sz="2000" dirty="0" err="1" smtClean="0"/>
              <a:t>carbonato</a:t>
            </a:r>
            <a:r>
              <a:rPr lang="en-US" sz="2000" dirty="0" smtClean="0"/>
              <a:t> de </a:t>
            </a:r>
            <a:r>
              <a:rPr lang="en-US" sz="2000" dirty="0" err="1" smtClean="0"/>
              <a:t>sodio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72894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563888" y="260648"/>
            <a:ext cx="16189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0" b="1" dirty="0" smtClean="0">
                <a:solidFill>
                  <a:schemeClr val="accent6">
                    <a:lumMod val="75000"/>
                  </a:schemeClr>
                </a:solidFill>
              </a:rPr>
              <a:t>POLVO</a:t>
            </a:r>
            <a:endParaRPr lang="es-MX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95536" y="3861048"/>
            <a:ext cx="7560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rgbClr val="92D050"/>
                </a:solidFill>
              </a:rPr>
              <a:t>RECOMENDACIONES:</a:t>
            </a:r>
          </a:p>
          <a:p>
            <a:r>
              <a:rPr lang="es-MX" dirty="0" smtClean="0">
                <a:solidFill>
                  <a:schemeClr val="bg2">
                    <a:lumMod val="25000"/>
                  </a:schemeClr>
                </a:solidFill>
              </a:rPr>
              <a:t>*Los paños de lana son excelentes para quitar el polvo porque  la electricidad estática de la lana, atrae el polvo  </a:t>
            </a:r>
          </a:p>
          <a:p>
            <a:r>
              <a:rPr lang="es-MX" dirty="0" smtClean="0">
                <a:solidFill>
                  <a:schemeClr val="bg2">
                    <a:lumMod val="25000"/>
                  </a:schemeClr>
                </a:solidFill>
              </a:rPr>
              <a:t>*Después, lo mejor es un paño de 100 % algodón (una camiseta vieja)</a:t>
            </a:r>
          </a:p>
          <a:p>
            <a:r>
              <a:rPr lang="es-MX" dirty="0" smtClean="0">
                <a:solidFill>
                  <a:schemeClr val="bg2">
                    <a:lumMod val="25000"/>
                  </a:schemeClr>
                </a:solidFill>
              </a:rPr>
              <a:t>*Humedece los paños antes de limpiar para que el polvo se quede en  el paño y no en el aire </a:t>
            </a:r>
          </a:p>
          <a:p>
            <a:r>
              <a:rPr lang="es-MX" dirty="0" smtClean="0">
                <a:solidFill>
                  <a:schemeClr val="bg2">
                    <a:lumMod val="25000"/>
                  </a:schemeClr>
                </a:solidFill>
              </a:rPr>
              <a:t>*Usa plumero de lana. 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S</a:t>
            </a:r>
            <a:r>
              <a:rPr lang="es-MX" dirty="0" smtClean="0">
                <a:solidFill>
                  <a:schemeClr val="bg2">
                    <a:lumMod val="25000"/>
                  </a:schemeClr>
                </a:solidFill>
              </a:rPr>
              <a:t>i no encuentras plumero de lana, no uses plumero </a:t>
            </a:r>
          </a:p>
          <a:p>
            <a:endParaRPr lang="es-MX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es-MX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23528" y="90872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s-MX" sz="2400" b="1" dirty="0" smtClean="0">
                <a:solidFill>
                  <a:srgbClr val="92D050"/>
                </a:solidFill>
                <a:ea typeface="Calibri"/>
                <a:cs typeface="Times New Roman"/>
              </a:rPr>
              <a:t>¿Que es el polvo?</a:t>
            </a:r>
            <a:endParaRPr lang="es-MX" sz="2400" b="1" dirty="0">
              <a:solidFill>
                <a:srgbClr val="92D050"/>
              </a:solidFill>
              <a:ea typeface="Calibri"/>
              <a:cs typeface="Times New Roman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23528" y="1268760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Piel, pelo, polen, hongo, líquenes, madera, fibras naturales, material vegetal, partes  de insectos y fibras de papel. 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251520" y="2276872"/>
            <a:ext cx="52565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rgbClr val="92D050"/>
                </a:solidFill>
              </a:rPr>
              <a:t>El polvo moderno:</a:t>
            </a:r>
          </a:p>
          <a:p>
            <a:r>
              <a:rPr lang="es-MX" dirty="0" smtClean="0"/>
              <a:t>Hollín, pesticidas, hidrocarburos, químicos sintéticos, </a:t>
            </a:r>
          </a:p>
          <a:p>
            <a:r>
              <a:rPr lang="es-MX" dirty="0" smtClean="0"/>
              <a:t>retardadores del fuego, pintura, metales pesados y otras toxinas. </a:t>
            </a:r>
            <a:endParaRPr lang="es-MX" dirty="0"/>
          </a:p>
        </p:txBody>
      </p:sp>
      <p:pic>
        <p:nvPicPr>
          <p:cNvPr id="10" name="Picture 3" descr="http://t2.gstatic.com/images?q=tbn:ANd9GcTxtl5TfiAvyES5GSDO1nIoVrA8b-xadJn73pKn-duFOs9CmFdL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052736"/>
            <a:ext cx="3172062" cy="23759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24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611560" y="1052736"/>
            <a:ext cx="4608512" cy="218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ea typeface="Times New Roman" pitchFamily="18" charset="0"/>
                <a:cs typeface="Times New Roman" pitchFamily="18" charset="0"/>
              </a:rPr>
              <a:t>QUITA POLVO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1/4 taza de </a:t>
            </a:r>
            <a:r>
              <a:rPr kumimoji="0" lang="es-MX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vinagre blanco</a:t>
            </a: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s-MX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5 </a:t>
            </a: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gotas de </a:t>
            </a:r>
            <a:r>
              <a:rPr kumimoji="0" lang="es-MX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aceite de oliva</a:t>
            </a: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s-MX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3-5</a:t>
            </a: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gotas de algún </a:t>
            </a:r>
            <a:r>
              <a:rPr kumimoji="0" lang="es-MX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aceite esencial </a:t>
            </a: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de tu preferencia (opcional)</a:t>
            </a:r>
            <a:endParaRPr kumimoji="0" lang="es-MX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MX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MX" sz="1600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AutoShape 2" descr="data:image/jpeg;base64,/9j/4AAQSkZJRgABAQAAAQABAAD/2wCEAAkGBxQTEhQUEhQVFRQXGBgWFxYYGBcUGBYYFxUXFhQXFxccHCggGBolHBUVITEhJSkrLi4uFx8zODMsNygtLisBCgoKDg0OGhAQGiwkHyQsLCwsLCwsLCwsLCwsLCwsLCwsLCwsLCwsLCwsLCwsLCwsLCwsLCwsLC0sLCwsLCwsLP/AABEIALcBEwMBIgACEQEDEQH/xAAcAAABBQEBAQAAAAAAAAAAAAAAAQIDBAUGBwj/xAA8EAABAwIDBQUGBgECBwAAAAABAAIRAyEEMUEFElFhcQaBkaHwEyKxwdHhBxQyQlLxI2KSFRc0U3KCwv/EABkBAQADAQEAAAAAAAAAAAAAAAABAgMEBf/EACsRAAICAQQABAUFAQAAAAAAAAABAhEDBBIhMUFhcdEiMlGRwRNSgaHhFP/aAAwDAQACEQMRAD8A9xQhCAEIQgBCEIAQhCAEIQgBCEIAQhCAEIQgBCEIAQhCAEIQgBCEIAQhCAEIQgBCEIAQhCAEIQgBCEIAQhCAEIQgBCEIAQhCAEJCVSr7VptsDvngz3vHQKk8kYK5OgXkLKO2DpSeesBH/GeNJ4vByOfxWH/bh/d/T9iLNVCzm7apalzf/JpCvUqocAWkEHUXC2hlhP5WmSPQhC0AIQhACEIQAhCEAISSmuqgZkDvCiwPQo/bt/k3xCUVm/yHiEtAehIClUgEIQgBCEIAQhCAEIQgBCEIAQhCAEITKlQDNRKSirYHrPr7UaDusl7srfpB5uyTcWS4HeMN/iNepVejVY2AGwMgvOy6x3thx5v29/sTtY6rQc8TVdbPdFm/U96ja5jMh8kmIqkkyq4XFOdu/H6snaiy/FxeO5SUcQwgnKM9VRcbJXNhoGuqqpuyeCz+ZBsWz3BNFJpvScWOF7HxkaquTEEf16CiY6+9wUOfVlaRt4DaO8dx43X+To1H0WgsN49qzeFi3LkeRVnY+0N8Frv1t7iRxherps7fwyfo/r/pXyNNCELtJBISqe0NpspC5l0TujP7Lj9o7bfV/Ud0TZoyPTj1XPm1McfqVckjq8XtqmywO8eX1WNie0j7gQ3z81y9XGnPutrwHRVXV5NifK/f1XmZdfN9cGTyM6GvtlxNyctfubeSr/8AEXEC9xx0HUfdYftCevX4fVHtD08e5cctTN9ldxu/niSCb8INstZuh2NmfeM5RkOW9x7lh+1P3KVtTw66qFqWNx0DNqOAs46CQ6Y46rVwnaRwMPAcOUh3euNZVIj15qYYo3IkHvMjpK6cerkumSptHpOD2lTqD3XX4GxVxeYUcXcaGOJuOPXquj2R2iItUO83Kf3CMxGq9LDrFLiRpHImdYhMpVQ4BzSCDcEap67TQEIQgBCEIAQhCAEISEoBtR8BUK9UiT67lZJm57uQWZiqsu5LyNVmc/Tw9zSKG1KkqIZoJQTcdQuNclmLWPxUbbA9w8f6UlbXkoQ6R60USfJRj6bdeCKhunMt8VXc5S3tiRYrzPrM6JsiyQuRTb/azuyC/so3cJzGSoY0+zqBwF+XVT0q+5ca66/ZM2qw7hOZGXGM1t+ptiq8CJrizf2djBVYHDPUcCs7b22xSljSN+J6LjNl9oDQrC5LX7zHA6HNjuknzKr4zFy4uJ3nEE8ZMcOF/ErvlrLx/D2ZOfBJi8a57iXHncZcjxVF9TLhHIHw0lQ1cTvW0HrpKrivN4XmTk3yZNlgOk+oCWRkLKIVfEoaJ5c9ei5yo4ulKUrG2tmeGiVwjW/jHq6qwB5IDp+aXd8PAfdI+03HrgoRI9lTTKE4O+kKCcgMonrIunB9groiycOMDX5fZTMxEHLx46KoHXhNLrXyJ9dFtGTJs6rY+230nNm9M2cNQZiV3FKoHAEGQbgrySlV3TB1EX+RXV9ktswfZVDY2bOjv4zwPrNeppdTT2yNYT8Ds0IQvTNgQhCAEIQgBQVXTbQZp9V2gzKoYp/7ZtquHVZq+H7+xeKCvidBlxVOqnHikdyXmzbkXIHFBOp4jySuUbgsemQySufeKrty9cVPV4+sk1kTPD4qzVyKMKpv0HxVcp1R8/P1wTIAzVZfEyo9uV/H5BI6pNtFHUqTZNB4ZqrddAkB4939KzXO9QPKe9VmM1Viod2g4+tFZXtfoH0eZbSPvOMW3iO+M1WdjSRDnQPEk5lx8/FS7UfLje0k+HPuK57H1t2+U+74pi5o4r5NV2JJMB0a9eXIKTD1HGQbkAnO3csGhXEZeOfir1KrZ0HOI5wR91aUaINmk6WzFx7x47uvX7KzRcB7x/cCeFhYG3d4rOw1Wf3WIAvx3gXR4hWXVfdff9LomNCeHisQXcLUkB084ynTPRTkDei28b8gAM+aqtfBDSNLHQkaefkrFR+65pOeRnn6CNUWTJWtAEaxM+uoTCOs8fkkgb28NAQb2BTC8EEAnrl4KKAEGPHkVC4SLz66JSJ94mWzOSKgGt58uf8AakgGVe/TNLOY9d/BRPIkWHXX+k3fOl+KsgT+0IzPUfVW6VWCHNz5Hnbuv3QqLQDkJ1k+YRhH/q4CQJ8B8r9VrElHruwcf7ai1xMuHuu6haK4LsLjN2q6nPuvEgf6hf4GF3q9zT5N8Ezqi7VghCFuWBCEys6ASok6VsFerVzd3BZzjxVrFGwCpvC8LLJt8myQwuTd7JNcU3eXPuDJDcSO8KJ1kOfwSOMjn6ySTv1KhUdYKCo+0d6nw9AvHQ3PVVcUIcQOk6dyU2rKsN6OqQSVG1kZuHxT5aNXHySmUFieSe1neo/bDQQmvM8fiopIktU3XvEKxtoD2B3co6KhvGIHipNpujDwfWas5LZJeRD6PK9oyXEAx3dSue2vU9wzoQRHAFb+0zcgDj4D7rntrn/E7or4O4nF4lfCVZg9y06BtwIPzgrAwdaI5Lewr73yW2aNBmrRhrnCcnCJ5EZ8FcjeaY91z3fpMwb5Ss5hIYLyDPjMifBaFGt7zZILILhlIJsVyEFilVJcGFpBAy46SNJ+qnqzuw2M7CLiLxN5vCpHEGWmZbvQ7pJIk6QrbmQ0hhkH4EXjh/aiiRzpJknLIHK2cXJt9Uxzp4g6GcyeShqPg/rNjabgx+2yN8ky50Rw+HW6MWTtqGRJbIzF5AR7Y6AEGb5yq7qhi0H4+skynWJORPFuXkqgncJJ05aHmo5vb11QXXvMacP65I9tHf6hWQH4d+fojS/JNwziN5pPQ8cvkiYE2n+vun02kuF8/D6ytVwWSNLYuMLHNcBdrgR0ByXsFN4cARkQCO9eLUhuuIBPvOHdOvmvV+zNXew1I8iP9ri0fBeloZcuJtifgaiEIXomwKHEmwHE/dTKpiX++Byn5fJYaiVY358Ersq4kXVWolxFe6gfVXi5GrNQcEzdTd7gmVHaTdZ8EWOf3eKjoiXAb3PVRVDNh/ar1HaSq8XZDZ01auxrbwPALnMTScXHeuZ4z5KB1QumTa0dBZT4Z8jdJuMp1HBbymp8FG7CiAM7eSkqsEWUrTHPkbpzaA0tyVNnBWinuI3lbrU9YVdzAVjKLQFotk3UPaOvuUIOZERl1V3A0ZPrRcz22xZJDAY4nl8rSpcXtr6lcjqJwu0HzDuvryWJtd/+N3QrYxrtOEn5LnNu1IZGpMLqwxuaRyrspYN3Fb+Afqbzbyhc7hQtrBG4XRqEJGxh32jQSSOgVrBkw3dPLOLELPon3upz6BT0Dcty/cCFwNFS97UgkAAQZIgZH4o9pqJ6HLP1KrtN94dCOmSkL5E3nnlf5yooErH8JnU8LyIT2VRMfqtafVs1AB6yTw7ITb1pxUNAle20g5eXMJzZMkAwNfr1UDaxm2mpiOqRtTTMeszmm0kmqPuDOdrpZ4/b7FRF05/1ZOac+HBWSBaDbDXjz4zxS06kG9oBAI4k6etElP8ASdBc59Pgla2W/PhfPzV6VFkPY8zDr6T8I8l7D2c/6al085M+a8lwYvBMbt55ZyvXdhUi3D0gbHdE9Tc/Fd+h+ZvyNsRfQhC9M2BZuKf/AJHcmD5laSxcWf8AO/mxvzC5NY/gXr+GCi4phcErgo3heG7NSNzrod4IhSCAOaRjZUhcIHqw+qgDfXwUtQoa2xVqtkMhpt8wR68E5oGqfSHxKHtj5fFT0rKklOv/ACvzGfep3DeAgi3is5tRPa4E6qVksGkRlKgrUoMASNE1mII59Vp4V8s3lfapgpVnilSc42MSvLds4/fe4ybme7h8l03bTa9zTacokfCeXJcJiHX5CT14KsI2/Q5skrdFfE1PH19lzO06m84Dh8eHgtfG4ixOvqVjV6UG+dj4iQu3Twp7ikUJh2LWw/HhmsykFfoG8aFTl5DNKm6xHC4KtsdcX6HuVFhyI6dytERnkDZcTKlhj7XsfmpHHlmq856wfLRSExrCrQJGOSqIG/XRG9fjySiCWm7jPrmnUjci3qyr7+nfyUjHcRfT6SpcQSB5CWk/SZ9fdMa7kJQzO0XEKUiS82pDdJuL8Jkn4KbDOz4fAEgR81UawEW1y8R9FZwwuZynW0AXJKtttEmpsDDmrVHFx3QcrOkZcgF7I0QuG7BbNl7qpyblw3nAzHQE+K7peppMe2N/U6capAhCF1mgLG2ywirTdoQWHrm3/wClsqttDC+0pubqbg8HC7T4gLHPj3waBhVbWVcqai/faZs4WLdQQYI8VGGLwpLk0TsRjZTKlROqmBHioSJ7hKjrhEMbRpyfXRSOMW9erIomD0TKhzn1wUqkipA1ymqz5BQUwbK3u28VWPKIKoCeGhPYyx4prWnPRVSoCsJJABTO0G2RRo7rSC4iB8yeSMdixRYS6JIjnfQLzzaWPNR0zOcd54dyvGT+VGWSdcIq4uuXEk5rOxDo+AVpxUmytkPxddlFky43P8QLudyAErqxw8Ec6VlDC9mq7sP+cLCaAfuDiYs50fwB92eKwsXQII4EWPIGAD4eS+qsHsylToNoNaPZNZuBpuC2IvxnVeLfiP2MOFf7Rgc7Cum9z7Nx/a48NQeXj6EsW2PBu4UuDzdo4q5QKZUpRrlbpyPHqlYVyzRky6x/xyVxr9AbcFmtcpmVea5nAqXg+4Kf7UDn5qkKqeHXVdpBbc7W/VNtpkq+/CUP4FSokFhjrFOa7WbepVX2vBSMqc802klmbzr8fVkrDBvJ5fRRCopi4iIzJ8BopSBcw5mL3sB8StbZGCNVwptEkugTqc5jUALPweFcY3RvSRA1JK9Y7IbB9iwPqNio6c7loOnVdGHC5ujSELZs7MwQo02sGgueJ1KtoQvUSpUjqBCEKQISk3kyobpu8poGTtfAEO9tREv/AHsH7xlI/wBQ81WweJbUBIiVuF6wtqYUsd7akJBM1GfF7efEd68/U6envj/K/K/JHXKKjgZvmlLZB5Kak5tUbzSL6JhouyhebtL3Y2k3VV3vuVbcwhhtr5Kk5UmqQFoWIPqyuHI2y+aqNYTAGavbgY33jHEHh9VaK4IKjWkn3QZnIJm0toMw7Tq7hwWftntOykN2mQD1uuC2jtV1QyTx+kKvL4j9/Yxnkrotba2w6q65toM4Ot1kGr64KI1FpbF2JVxLvcb7ur3WYP8A21PISV1YsHgkYJNsgwuHfUe1jAXPcQA0ZknRew9jezrMHTkw6s8DfdoNdxvIcdfBUOzuxqWEB3TvVSIdUPDg0ftHmVsOxo4r08OBQ5fZ0Qx1yza9uo8Ruva5jwHNcIc0iQQcwQsZ20Ao3bUC6DQ4Xtn+Gjh/kwILxrRLvfF82ONndCZ6rzDEMcxzmuBa5p3SCCCDwINwV9Cv200arA7TYbCYxsV2jfA92q21Rvf+4cjKwnhT6M5Y76PFmVVKHhae2+yNSkSaNRtdvAQx46tNj3HuXNVXuYYe1zeoIXLLAzJwaNYVoThV5rJbilK3ErN4im01N9HtLKgMSOaPzIyCj9NkUaHtlNS1WSMQLGVp7Oo1axijTfUnVrSR/uy80/TYSZZpnLgM/XrNbWzNnPqua1lNz3EyGgA56m62OzvYRxdvYp7Wtz3GHecepyaOklekbMw1Kg3dotDBrqXHi45krbHpm++DWOJ+JU7MdlmYcio+HVdP405zji7nygLpt9UhWUgqLvjCMVSN0kui1vpd9Vw9OBVqJLKEBCqCGqLqFwKsPzTSFYFRwKr1nkLShIWqAcdtGkJL2TTfqRk7qPmPNUR2ifTs+DzF5+a7t9BpzaD3Klidh4ep+ukw9y5cmkhJ2uH5EbTnMN2mY43IjhCdW25QFyB4BOx/4cYGpf2b2Hiyo9vzXP4v8H6JM08ViWdXb/xXNLR5P3f1/pFS8GWMd20pskMifRXG7X7YPqT70TOuV7arVrfgw7TG1D1aPqof+S51xLj5fNFoG/mdlHCT7ZxeI2tJMme9Nw9V9Q+6IHF1gPmvQMN+D7G5vJWthPw1ps1K6o6WKCxRRyGyNn0mkGpNU8DZn+3XvK7HDbRMACwGQAgAcgMlq4fsbTatCl2fYNFvGCj0aKl0YjcS4p4e5dE3ZLRonjZzeCvRNnNbrimvw7iuo/Ijgj8mOCULOQqYBxVKvsZx4rvfyg4JPyg4JRFnmdfs286lZOL7E1H23ivYvyY4JPyQ4JQs8Ir/AIX1ZkPjwVb/AJbYrSoO8L3o4NoJMZNj4pXUQLTo20ZcSVG1Ds8EH4bYz/uN8CrFL8LMUTBrNHGAV7oWC8GMrwSBe4Fk4bomNSTebiOibF9CKR5Bs/8ACd7Yc+rPUAjwK7LZvZWowAe2dA0sB4LrvZtJBdnAEQfJTtdfObzl+kR/SnaiTGw+yCM3laNLBRqVYYcpMmReI4zontfYSbwdOdtEoAygpm001lUSeEiLHgJ85TW1Lfr1F4PhkpoFhrU8BVxVy0HvHLT9qkoOOvAT1QF0IQEKhJG9NSoVkBEIQgERCEIBIRuoQgDdSbqVCATdSbqEKSA3UbqEKQLupC1CEIE3Em4hCANxJuoQpAhYk3UqFAE3UjaQCEIBdxAppUIBdxO3UiFIF3UsJEIBQEsIQoAsJYQhQSThCEKhJ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7174" name="AutoShape 6" descr="data:image/jpeg;base64,/9j/4AAQSkZJRgABAQAAAQABAAD/2wCEAAkGBxQTEhISExQUFhUWFxgYGBcVFRcXGBYYFxgWGBgXGBUYHCggGB0mHBQVITEhJSkrLi4uFx8zODMsNygtLisBCgoKDg0OGxAQGywfICQsLCw4LC8sLCwsLywsLCwsLCwsLCwsLCwsLSwsLCwsLCwsLCwsLCwsLCwsLCwsLCwsLP/AABEIAMkA+wMBIgACEQEDEQH/xAAcAAEAAgMBAQEAAAAAAAAAAAAABgcDBAUBAgj/xABEEAACAQIDBQYDBQcCAgsAAAABAgADEQQFIQYSMUFREyJhcYGRBzKxI0JyocEUM1KCktHwVPFiohUXJENEU3OTstLh/8QAGgEBAAMBAQEAAAAAAAAAAAAAAAECAwQFBv/EACkRAAICAgIBAwQBBQAAAAAAAAABAhEDIRIxBBNBUQUUIoHwMjNCYXH/2gAMAwEAAhEDEQA/ALxiIgCIiAImvi8WKdrgm5tYcZ5RxyNwNj0On14wDZiIgCIiAIiIAiIgCIiAIieAwD2cyvndJcRTwupqPfhwSylhvHqQp0/uL7mOxS0qdSq5sqKzsfBQSfpKj2Zx7VMfSrOe9UrEn+Ybth4WNvKZznxaQLjiImgEREAREQBERAEREAREQBERAEREAwYnDB7ciOB0P1nLr5YRw08OR9+E7cxYkd1vIwDhYHHvTbda5TgRzXxHUeEkKtcXHCRzEv3r2te06+XPpbly8DzH6+sA3YiIAiIgCIiAIiIBrZjiOzpVKn8CM3sCec4mwOJL4UgkkpUdSTqbmz6nn89/WZdu65TA1yOJ3V/qdQfyJlb4PN6+GdmouQN65XihNvvL4gDXQ6cZjOfGaBYvxDB/6Nxtv/Jb25/leU1s1tFcYdCoD4dt4MOLqGVgD4ixHkZdeAxlPMMI4tYVEanUXiULLYjx0NweYIn5uxeGqYXEPSqaVKTlW9PvDwIsw6giVy7poH6qo1Qyqym4YAg9QRcT7lf7I7aUly5Xqkl6bGnuD5mPzKB4bptfh3fSa1LbDG4moKeHp003uGhcgc2LHSw62mnqxpAsmJjwysFUOQzADeIFgTbUgctZkmgEREAREQBERAEREAREQBERANJ8eOSufITXq5mTcdk+unPn6TJi6Vj56/3mm8EmPMeA48RwE3Mufuk+INjp4Ga2OOizcy35TJButUt4+UU61+RHtMFbpMuGXnIIM8REAREQBERAODtxhjUwdVR1pn0FRCfyufSV/tPh2oVEqqAwdQSD8rcFdSf6TflcmW5UQMCpFwQQR1B4iV/tJgGRWoP3hrUoVGta66tTe/O3ve/UDnzx9yUa2X5jT3B+zllaoAjgWDBRfeBvpv6906cdCAZubfbEU8xopiMMVFZUG43BaqcQjHkRyPK5B8ODVooybwdKVyN1HbQ6C4JPpYkjzkh2Rzo0XNHEHdV+8jMRYMePe4WOuvC4P8UzxTXTDIHs9krL2dCranUZwjb9tKjGwUkHWwAFhxPnLhyzLKGCpE3A5vUci7eZ5DoBKxOf4RFq1MTS7Z3qF6S9H337wYHeU6pwnZyDbPDMu/WNepVW+6HAKKxJNkJbjr8zagaDxnG4x2QTa9auQVY0qJGhsO1qXsQRvD7MW63OvATqItgAOWmpv+Z4yOYbaN3p9qKQCdS1wPA219bTfyLO1xCO1gu4bEb19LXvwFhx9p0KSJo60SC538QERilK1hxc/oJs0NscMyDexHetr3X4214aSqzQbpMU0TGJAKvxARWHZt2i8wylSPcfqZL8lzeniU36Z8xzU/5zkxyxk6TFHQiImhAiIgCIiAIiIBixFPeFvacysk7E0MVcNawIIvqbefKAaON4LNvLj3f86zHiwLC9hPcMTwGsiyaNlFuZtgTBhRx9psSSBNCpmiqxUhrA23rXFxx04/7TfmrXwgIYgC568D/aAYs1zIUqFSsO9urcDqeAv046yq8dtnjnYstXcHJaarYf1Ak+plh0grq1NgSlRSpHMXupB8jcX5ESvs52aq4V7d4qT3Ki6b3QNyDeHn6YZuXa6B0cm+IlZLLiE7Vf40AVx5r8rH29ZYGWZ1Qrp2lKopUfNc2K/iU6r6ytMHhzYdthy6kD7SjoR5o3db0I8p1Ds9g8RTKX3gRaxBV16XVhcSkMkl3smifUsfSb5alNvwup+hkf+IWNRcMEaxeow3PDdsWYemn80pna74d1cNepTAq0hxIF3S3MqBqPEeoE4uQZtU7WlSZ95CbANru3BtuseGthaWnkbi1Qok20tYhWNMFmQDug6gA/MANfbp5yL4c1mIau1TcTRKbMy357tvuoBqT00Hh3M4oq2JYtvKtJAz1Fbd3VLNZQRrvGxsPM8AZoYyrTxOHaoAAUqBAu8QQu6oRb373dHPXidZzRSSv5FmLZ7FB8WMQ4vSw9qrjgGdT9mtvuhqm73eQVuk7WU4lGDlubs9x93fO8Rb+G99JH8ry3FVUalRpk0t8O1lsN4AqCX4mwY6X5mdqns26owdnRuGi6cOBvJnvSDOUMxdGc03IDE3AJAYeK852ss2rdEcUxuqwC1FPe3udiTy48LSNZhlbUxcneXqvLzHKaxzFhT7IfLe/AAk8rkcYr4CLErZhgK6D7EpUsLlbqL21NwbfkZGM3w7URvqxamTa/NT0bl6icHBY9uGlvIX95J8Uu/Qc7w3eytu899bn6gSs++iyOZhcaSRLH2HzR0xdJRc9oFRgOe9z9LA+QMqzD0qoK7lNmPIAXJ9JJdjNoalCo1YMjEgLvWvYfe3SdNdBe3LTTjZVD8gfoyJCl23ommHWsu/a5puL69AQo+s6+R7U0cR3b7j9CdD5H9DOtZoXVlaZ3oiJqQIiIAiIgCaeamyXGhBGom5NTNB9k3+c5D6JRw8xrMWsToJvYU2A8j9JzsaLP7ToUhcC3Ia+9pVljr0hoJ9zwT2XKCeBp7MNfDBuNwRwZTZh5H9OEA5eMQKTbqfzIP6zpUgKiAMAwPEEAg28D5Th5kXRyCd8aG+gPAcbacpuZfmKAWc7n4hYa+PDlIskzVMpA/dkJ4btx9ROZjsjLm7UkYjgyNZvQmxU+skNOurcGU+RBn01QDiR7yrhFi2QbEbOYkEmk1ReFt51PDh3lYN9ZWG0WSrSxS0qqgVQQ7ujaIgIJdiAPTmTpLzzXaClSR2VlcoLkBtF8XcA7g9yeABOk/Pu2udNiaztbdaqwdwDeyhQKak6cBwHjfiTOfJFJ6ZN2e51VOLQii4C7+9ZrLvADd3mI4nRdOlpyshysftNOlUZd1mG9YsRzANlFza597c51tk8rr1nY4fdAorvOznuKtiO9xuW7wsAb69JzzTajXUuNwhgb8QNeOnEeUy5V+I2THF0K+HrbgWpTpAXD0d8ofQC/uJgx21rX3HqhrcqqWP0BlnZPmHa0lY7tRSPmpkMPUcR7TBmmzGFxKlWVSOXVT4HiP80k8RRVIx6ObqoPXdN115EHlx0kJzWrT7V+xJ3LmwPLw8RLNzr4ftTpVWDVmC6otOx111cFhYDqoJ8BIDjsq3aYdm0vbXj+fD/8kx09haOZh6o9ZLMlzlaFSi1WgtekD30f+E6EoOBYcddOXO4g9FiDpJlsvi+zbfdQ5tZbnRCeLBeBNtNesmaSaZNl8ZlgaFTLcV+yJTQVcNVCmmgQ3amwANgCDrzn5kwmNKgAS89gtotyr2TnuVWtryc6Anz4H0ld/E/YlsDXapTUnDVGJQjghOppnpY8PDyl+SyRsLRxMvzXk0kuBzMlgwNuGsr4HWdjLq50E58mPRK0fo7YvOzXpmm5vUQDU/eQ8D+ntJLKh2Bx3/bMOAbhkKt491iPzAMt6duGVxKMRETUgREQBOTtHjVp013r991XQXPU6c9FnWkM2ixXaY2hRGopi5/E39gB7zPLLjBstFWz5zrPcNTKhnYMRzR//rPjBbVUG3QvasCbErRew15kgWHjM2bNapboBNJ30N+k+ezfV5xm4qHTrtnXHx01dk5wlXeQN7+Y0P5gzNI/sfmXa0teJAf+q4Yf1o/uJIJ9HF8kmcbVMT5aoBxIHrPKt7G3GxtOK9aj2ZqPU3FX5iWACm9rG/A3ktkHzmrBna2ui8P5r/SbGVEWIbh0Pr1lf5zttoRhlut/nqD8wg158/acbAZhiMTUtUr1Nxe8VRigboLJa/rOeXkxXWxZZWb08AjfaABrXtTNRfcUyAPWatGpldt7fXTlUqVT7o5/SQzMK/qTw6npMRyOopptiBuh7lUOhIFu8y/dGvA6mx8Zj9w+6QOrtNnlKrSZgNzC02CU0Vd3tKzXO+yjkqhyB1sT0kFwGztfMcXVOHp2TeAao+iUwFW1yOJsPlFzqOA1nb2zwr08Fl6MCGqNVrMLcL7gQeYRve8sr4aVt7LcN1UOn9FRl+gEtjjzn+RJx8Xk9LLsGuGpXJdt6o5GtQrbUjkL2sOQHmTW+0C9obECw587+EtrbZBv0S993nbjYMCbeNpWO1KorvuX3LnduLHdvpcTz/Jv7i/ikdEf7ZwcnzPEYN9+gxseK30I4agyQL8Sqt/tE9bfqJDsZUBamQbgqB6jj+d5ixeG3dROqMn0zGi1Ms+IlJ7BtPPSRH4nV8PVSm1EhajMe4uu/f71hwI6yJpfj068vWcqpjHWqKiOyupuGUkEEcweIm0LbB8YVdTJDl2KG6BbUc5pYnAVFpJXa7dqSzMerEnU9TqZ5lx1kTlabQonGXn7E9QwN+d52s72wxbBXqHD1KT6VMFuoymkeBdiC6seRvpod2cHDPu0wTpoCf5db+1pycPiQRcc/wBTeZqbj0CZVvhZQxlJcVl1bcRxfsawJ3G4Mm+LkWOljfztac1Phdj1ZV7NSBpcVKe756kH8pMvhbiTSqPh7ndqIKgHRhobeYt/SJZc6owU1bK2VzsjsDXw9alWq1KYCHe3U3mJNiLXIAHHx4SxoibQgoqkRYiIlgIiIBixNYIjO2gUEn0ld7M1DXxT1jzJPpyHtadz4i5luUFog96qbH8I4/oJobG4fdRm8Jjkdl4jN6n2rec0ajmxnmOrXdj4zBvz4+cbm5f7Z6MejHsJmZp1WVuCOQfFKhCk+jqh9TLWlH5bUFLGMtT93VJBPQVBYn8/yEt7IcQzUgr/ALyn3H8Sum96ix9Z9V4mVSgkcGWNM6UqzafCYmviHLUaigHQJTYggX1uBZjbmTLTidGXHzVXRkUo2Q1bfuKpvz7N7emlp0sq2NxVRgxIogcCe8SPwA29yJOWNi6/8X6LM9Jb28pzx8ePuTxPjItnqdABtXqcN97E+gAAUeQkSzao1bF1WPAEovgo7gt5ks38xliVm3UY9FP5CQPBYYGqni6j03pXydJQQR39rMGGSk1rhSVP81rf/G3rNrZogUigAAU8B/xa/W86eIoh1KMLgixmvlmC7IEXvfn1GttOU29JrNzXQ9jU2ny41qNl+ZTcePUf50lK7VIQCDpa/n4y9czzKnQTfqGw5AaknoBzlP7ZZ3QrVxVOHqOgN3p9qKfaW6sqkgHnbj1E5PMxweRSvf8ANmsJPi0QHIMsq4qqMPRUuSbgW0Ucyx+6vj/tJtV+FeOQMXagyKCe5UcsQBewBpjX1kl2Q+IuXpaj+zHBXN7BAUPiWUBifEiWXhq6VFDoyurC4ZSCCPAidUcUZe5m2Ua+xlA4Vyaj9sDqoAC246aXJlc5jlHZk2Jl/bX5DUplqtJC1I6sqi7L17v3h5ajpzlX5vhFqAspuPA3/wBpwc8uKdSNWotaPvAFcVl6ILb1KysPFRYMR4jW/iZHKWCKPbxjAB6VQlCVNje3MdCOctbYDZr9twTVcQu7feWgBcFbb13PUbx0HDQy8MUuTUXplZSTRWme5juUhTHzMAD4Jz9+HvNXLal7CYs4yqpTI7QHeFw1+O8Dre/jNvKKNipPgZZ1wILR2DplsbRt/wB3TYt/SV+riWvIT8NMoZKb4hxY1bbgPHcGt/I6egHWTaduBNQ37lH2IiJsQIiIAiJxtrsz/Z8NUcHvN3E/E2l/QXPpDdAr7aXHftGMYg3VO4vSynU+pv8AlJfgU3MP6SDbP4fecSc5u+5Q9JyZH+Dkax7IjWfUzxXmm1XWBUnzvA7rOdtMmiuOINvQywdk853v2eoTpWXs38K1MaX81kAzumTTa3EC/tMnw/xpqrXwoNnIFWj/AOrS108xcT1fBekc2ZF4zFia6orO5AVRck8gJo5dnFN8MuIZgq7t2J0CkaEe8rXa/apsW3ZpdaANwOdQjgzeHQevSerKaWjmSsmGLxyon7TWZaaMbAE2YE8AfGwjKdpKFV1Sm6knTVl9tCbnwlP5zm9dl7PeJQcFa5F+s5uV4yqtVSAoN+SC48rzLlWkacbP0pWqBqTkfwsD4EAgg+RkbymlerS8yfYH9RINs5tJUwrMlQs9GqTvX1IJ4kX5/X0lqZfSpv2dakwZd2ykcOBB+sjJBzkn8FOjqRETpKkN26w++y3a1qbEX+8bju+Bt9JWGY0rEiXTtLlPb0rD511Xx6j/ADpKizXCMhZWBBBsQRPD82Eo5uXszpg04UQrNU566cNeEkewe1dXB1FsSaJNqlPkQfvAcmHXna04ua0+M1coqbr7p4HQzfFJuKaMmj9UUaodVZTdWAIPUEXBnFznZHCYklqlIBzxemSjHzK/N63nmwzk4HD35KQPJWYL+QE709JJSjszIdh/htgVIJR38HfT13QLyWUaIRQqgKqiwVQAAByAHATLEmMIx6QI3tJsbQxZ3muj/wASga+JB5zm5V8M8LSKs7PUtybdUNrfvBRr5C0m0SvpQu6JtnirYWGgE9iJoQIiIAiIgCVj8Scz366UFOlIXb8bf2W3vLGx+LWlTeq3yopY+glGmu1Wq9Rvmdix8ybys+qLRJVsrQ1BnV2sxNkCzDs1TsLzm7WYi7WnH5esdGmPs4ZqR2k1d+O0nk8Dqs2qz6SJ5Fjmw+NpVEvdKvAc1vqP6byQtUuJjyHKL1HqMOLWH+f5ynRgfCyk9o6+MZ8Q7qm8mHNRqi0yebHiR+nKZWy5UHD3klynKrgTV2iohNJrkU+DkZpq6Is9IX4CZKNBb3sNPCfDGeo9pw7NTzE0VIII0PuJvbJZzVwdXcN2pnUr/EOo6NNTE6i44ifHa7yo3MfodJ24/MlFK/2ZSxl04TErURXQ3VhcGZpF9lq+6tMg/Z1v+SqOI9be9pKJ66dqzmE5+aZNRxA+0QE8mGjD1nQiJRUlTFlaZx8Ly5Jo1lt0dTceq/2nE/6o8R83a0LjgLuLnxO7+kuaJivGxrrRbkzSyjB9jQo0rg9miqSNASAAT7zdERNkqKiIiSBERAEREAREQBERAIj8RMV9itAGxqG7fhXX8zb2kKyzAKCNL+c82pzhqmMqONUB3FHLdXn6m59ZtZViASNJw5FllPXRtGkiV4QBU9JCdoq13Ml9fEAU+PKV5nONUue8Jl5KfFItBqzBvzwPNJscn8Qnz+3p/EJy8X8G2jpB5KcpobqqPDXzOp+sheGxaMyKDck9DJxSqbpsZlklwaTHZKMHigiSKbQYzfYzPiMXpoZxa7XMvl8jmuKKRhTs1p5MhWN2Y2XPgNMdMWBHjM4SfFRLRYJVsfjr0a1AnVbVE8COP5gSwqFUMqsODAH3F5SmDxZpuGXjqPeW/kD3w9L8NvYkfpPa8OfLHXwcuRUzoRETrMxERAEREAREQBERAEREAREQBMOMayN5fXSZpjxCXUgceUrO+LrslFM5sg/aKigaKbD04n3vN7AVAvKfe0eAAruSCpJv7/lObZ16H8p4mPLPFFRk+kdVKWzsZhmq7pFpB8eAWJtOriWY8py69Nuk0eaU3thRSOe2GHQTH2AHIe03GRukxFG6SyZJlwlgyWAvccvGWRWp3Vd4WNhK0pAgjwMt1mFbDq4sboCPA21nl/UMvpyg2tN1/wA6LxI/UoeM1qlHxmeq01nqRxaB8GnPBTny1SfBqy9Mg2FUTWzF7AW8Z8tXMwVmvqZeEN2w2Y6LklfOXPs0tsNS8ifckyncvoGpUUAX1sJd+EohERB91QPYWnseHVOjmymaJ5eeztMhERAEREAREQBERAEREAREQBERAOdmmTUq474IPJlNj/Y+oMjmJ2Icfuq626VKf1ZWA/5ZNImWTDjyf1Kyyk10Vvidj8WOCYd/w1XU+xS35zm4jZXF/wCkY/hrUj9SJbUTD7HF7Wv2W9WRStXZrFf6Ov6NSP0aYDs3iuWCxHvTH6y8Yj7KHyyfVZSlHZTHHhgmH46tMfQyX5LgMRh6BXEU1TvHd3H3wAevTW8nk+XQEEEXB4gzPP8ATcObG4SvYWZplR4w2dhNVzJznmxnaHeosFPRuHuJF8TsljV4Uw/4XH0M4Z+Hkhrs2WSLOQ7TA7zdrZFjB/4ar6AH6GaVTJcb/pMR/wC2f0lY4ZfBa0fAea9evc2EV8rxw0GFqjzR/pYfWbmU7N4ne3npVCehQge1pssEu6IckSjYXLte1I0X5fE9fSTrtWkZyzCYhAB2bj+Uzs0adY8VPrOjBDNBUkZTcWzbFciblCpcTTpYNzx0m/SohRO3Gp/5GTr2MsTwT2alRERAEREAREQBERAEREAREQBERAEREAREQBERAEREAREQBERAEREAREQBERAEREAREQBERAEREAREQD//2Q=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7176" name="AutoShape 8" descr="data:image/jpeg;base64,/9j/4AAQSkZJRgABAQAAAQABAAD/2wCEAAkGBxQTEhISExQUFhUWFxgYGBcVFRcXGBYYFxgWGBgXGBUYHCggGB0mHBQVITEhJSkrLi4uFx8zODMsNygtLisBCgoKDg0OGxAQGywfICQsLCw4LC8sLCwsLywsLCwsLCwsLCwsLCwsLSwsLCwsLCwsLCwsLCwsLCwsLCwsLCwsLP/AABEIAMkA+wMBIgACEQEDEQH/xAAcAAEAAgMBAQEAAAAAAAAAAAAABgcDBAUBAgj/xABEEAACAQIDBQYDBQcCAgsAAAABAgADEQQFIQYSMUFREyJhcYGRBzKxI0JyocEUM1KCktHwVPFiohUXJENEU3OTstLh/8QAGgEBAAMBAQEAAAAAAAAAAAAAAAECAwQFBv/EACkRAAICAgIBAwQBBQAAAAAAAAABAhEDIRIxBBNBUQUUIoHwMjNCYXH/2gAMAwEAAhEDEQA/ALxiIgCIiAImvi8WKdrgm5tYcZ5RxyNwNj0On14wDZiIgCIiAIiIAiIgCIiAIieAwD2cyvndJcRTwupqPfhwSylhvHqQp0/uL7mOxS0qdSq5sqKzsfBQSfpKj2Zx7VMfSrOe9UrEn+Ybth4WNvKZznxaQLjiImgEREAREQBERAEREAREQBERAEREAwYnDB7ciOB0P1nLr5YRw08OR9+E7cxYkd1vIwDhYHHvTbda5TgRzXxHUeEkKtcXHCRzEv3r2te06+XPpbly8DzH6+sA3YiIAiIgCIiAIiIBrZjiOzpVKn8CM3sCec4mwOJL4UgkkpUdSTqbmz6nn89/WZdu65TA1yOJ3V/qdQfyJlb4PN6+GdmouQN65XihNvvL4gDXQ6cZjOfGaBYvxDB/6Nxtv/Jb25/leU1s1tFcYdCoD4dt4MOLqGVgD4ixHkZdeAxlPMMI4tYVEanUXiULLYjx0NweYIn5uxeGqYXEPSqaVKTlW9PvDwIsw6giVy7poH6qo1Qyqym4YAg9QRcT7lf7I7aUly5Xqkl6bGnuD5mPzKB4bptfh3fSa1LbDG4moKeHp003uGhcgc2LHSw62mnqxpAsmJjwysFUOQzADeIFgTbUgctZkmgEREAREQBERAEREAREQBERANJ8eOSufITXq5mTcdk+unPn6TJi6Vj56/3mm8EmPMeA48RwE3Mufuk+INjp4Ga2OOizcy35TJButUt4+UU61+RHtMFbpMuGXnIIM8REAREQBERAODtxhjUwdVR1pn0FRCfyufSV/tPh2oVEqqAwdQSD8rcFdSf6TflcmW5UQMCpFwQQR1B4iV/tJgGRWoP3hrUoVGta66tTe/O3ve/UDnzx9yUa2X5jT3B+zllaoAjgWDBRfeBvpv6906cdCAZubfbEU8xopiMMVFZUG43BaqcQjHkRyPK5B8ODVooybwdKVyN1HbQ6C4JPpYkjzkh2Rzo0XNHEHdV+8jMRYMePe4WOuvC4P8UzxTXTDIHs9krL2dCranUZwjb9tKjGwUkHWwAFhxPnLhyzLKGCpE3A5vUci7eZ5DoBKxOf4RFq1MTS7Z3qF6S9H337wYHeU6pwnZyDbPDMu/WNepVW+6HAKKxJNkJbjr8zagaDxnG4x2QTa9auQVY0qJGhsO1qXsQRvD7MW63OvATqItgAOWmpv+Z4yOYbaN3p9qKQCdS1wPA219bTfyLO1xCO1gu4bEb19LXvwFhx9p0KSJo60SC538QERilK1hxc/oJs0NscMyDexHetr3X4214aSqzQbpMU0TGJAKvxARWHZt2i8wylSPcfqZL8lzeniU36Z8xzU/5zkxyxk6TFHQiImhAiIgCIiAIiIBixFPeFvacysk7E0MVcNawIIvqbefKAaON4LNvLj3f86zHiwLC9hPcMTwGsiyaNlFuZtgTBhRx9psSSBNCpmiqxUhrA23rXFxx04/7TfmrXwgIYgC568D/aAYs1zIUqFSsO9urcDqeAv046yq8dtnjnYstXcHJaarYf1Ak+plh0grq1NgSlRSpHMXupB8jcX5ESvs52aq4V7d4qT3Ki6b3QNyDeHn6YZuXa6B0cm+IlZLLiE7Vf40AVx5r8rH29ZYGWZ1Qrp2lKopUfNc2K/iU6r6ytMHhzYdthy6kD7SjoR5o3db0I8p1Ds9g8RTKX3gRaxBV16XVhcSkMkl3smifUsfSb5alNvwup+hkf+IWNRcMEaxeow3PDdsWYemn80pna74d1cNepTAq0hxIF3S3MqBqPEeoE4uQZtU7WlSZ95CbANru3BtuseGthaWnkbi1Qok20tYhWNMFmQDug6gA/MANfbp5yL4c1mIau1TcTRKbMy357tvuoBqT00Hh3M4oq2JYtvKtJAz1Fbd3VLNZQRrvGxsPM8AZoYyrTxOHaoAAUqBAu8QQu6oRb373dHPXidZzRSSv5FmLZ7FB8WMQ4vSw9qrjgGdT9mtvuhqm73eQVuk7WU4lGDlubs9x93fO8Rb+G99JH8ry3FVUalRpk0t8O1lsN4AqCX4mwY6X5mdqns26owdnRuGi6cOBvJnvSDOUMxdGc03IDE3AJAYeK852ss2rdEcUxuqwC1FPe3udiTy48LSNZhlbUxcneXqvLzHKaxzFhT7IfLe/AAk8rkcYr4CLErZhgK6D7EpUsLlbqL21NwbfkZGM3w7URvqxamTa/NT0bl6icHBY9uGlvIX95J8Uu/Qc7w3eytu899bn6gSs++iyOZhcaSRLH2HzR0xdJRc9oFRgOe9z9LA+QMqzD0qoK7lNmPIAXJ9JJdjNoalCo1YMjEgLvWvYfe3SdNdBe3LTTjZVD8gfoyJCl23ommHWsu/a5puL69AQo+s6+R7U0cR3b7j9CdD5H9DOtZoXVlaZ3oiJqQIiIAiIgCaeamyXGhBGom5NTNB9k3+c5D6JRw8xrMWsToJvYU2A8j9JzsaLP7ToUhcC3Ia+9pVljr0hoJ9zwT2XKCeBp7MNfDBuNwRwZTZh5H9OEA5eMQKTbqfzIP6zpUgKiAMAwPEEAg28D5Th5kXRyCd8aG+gPAcbacpuZfmKAWc7n4hYa+PDlIskzVMpA/dkJ4btx9ROZjsjLm7UkYjgyNZvQmxU+skNOurcGU+RBn01QDiR7yrhFi2QbEbOYkEmk1ReFt51PDh3lYN9ZWG0WSrSxS0qqgVQQ7ujaIgIJdiAPTmTpLzzXaClSR2VlcoLkBtF8XcA7g9yeABOk/Pu2udNiaztbdaqwdwDeyhQKak6cBwHjfiTOfJFJ6ZN2e51VOLQii4C7+9ZrLvADd3mI4nRdOlpyshysftNOlUZd1mG9YsRzANlFza597c51tk8rr1nY4fdAorvOznuKtiO9xuW7wsAb69JzzTajXUuNwhgb8QNeOnEeUy5V+I2THF0K+HrbgWpTpAXD0d8ofQC/uJgx21rX3HqhrcqqWP0BlnZPmHa0lY7tRSPmpkMPUcR7TBmmzGFxKlWVSOXVT4HiP80k8RRVIx6ObqoPXdN115EHlx0kJzWrT7V+xJ3LmwPLw8RLNzr4ftTpVWDVmC6otOx111cFhYDqoJ8BIDjsq3aYdm0vbXj+fD/8kx09haOZh6o9ZLMlzlaFSi1WgtekD30f+E6EoOBYcddOXO4g9FiDpJlsvi+zbfdQ5tZbnRCeLBeBNtNesmaSaZNl8ZlgaFTLcV+yJTQVcNVCmmgQ3amwANgCDrzn5kwmNKgAS89gtotyr2TnuVWtryc6Anz4H0ld/E/YlsDXapTUnDVGJQjghOppnpY8PDyl+SyRsLRxMvzXk0kuBzMlgwNuGsr4HWdjLq50E58mPRK0fo7YvOzXpmm5vUQDU/eQ8D+ntJLKh2Bx3/bMOAbhkKt491iPzAMt6duGVxKMRETUgREQBOTtHjVp013r991XQXPU6c9FnWkM2ixXaY2hRGopi5/E39gB7zPLLjBstFWz5zrPcNTKhnYMRzR//rPjBbVUG3QvasCbErRew15kgWHjM2bNapboBNJ30N+k+ezfV5xm4qHTrtnXHx01dk5wlXeQN7+Y0P5gzNI/sfmXa0teJAf+q4Yf1o/uJIJ9HF8kmcbVMT5aoBxIHrPKt7G3GxtOK9aj2ZqPU3FX5iWACm9rG/A3ktkHzmrBna2ui8P5r/SbGVEWIbh0Pr1lf5zttoRhlut/nqD8wg158/acbAZhiMTUtUr1Nxe8VRigboLJa/rOeXkxXWxZZWb08AjfaABrXtTNRfcUyAPWatGpldt7fXTlUqVT7o5/SQzMK/qTw6npMRyOopptiBuh7lUOhIFu8y/dGvA6mx8Zj9w+6QOrtNnlKrSZgNzC02CU0Vd3tKzXO+yjkqhyB1sT0kFwGztfMcXVOHp2TeAao+iUwFW1yOJsPlFzqOA1nb2zwr08Fl6MCGqNVrMLcL7gQeYRve8sr4aVt7LcN1UOn9FRl+gEtjjzn+RJx8Xk9LLsGuGpXJdt6o5GtQrbUjkL2sOQHmTW+0C9obECw587+EtrbZBv0S993nbjYMCbeNpWO1KorvuX3LnduLHdvpcTz/Jv7i/ikdEf7ZwcnzPEYN9+gxseK30I4agyQL8Sqt/tE9bfqJDsZUBamQbgqB6jj+d5ixeG3dROqMn0zGi1Ms+IlJ7BtPPSRH4nV8PVSm1EhajMe4uu/f71hwI6yJpfj068vWcqpjHWqKiOyupuGUkEEcweIm0LbB8YVdTJDl2KG6BbUc5pYnAVFpJXa7dqSzMerEnU9TqZ5lx1kTlabQonGXn7E9QwN+d52s72wxbBXqHD1KT6VMFuoymkeBdiC6seRvpod2cHDPu0wTpoCf5db+1pycPiQRcc/wBTeZqbj0CZVvhZQxlJcVl1bcRxfsawJ3G4Mm+LkWOljfztac1Phdj1ZV7NSBpcVKe756kH8pMvhbiTSqPh7ndqIKgHRhobeYt/SJZc6owU1bK2VzsjsDXw9alWq1KYCHe3U3mJNiLXIAHHx4SxoibQgoqkRYiIlgIiIBixNYIjO2gUEn0ld7M1DXxT1jzJPpyHtadz4i5luUFog96qbH8I4/oJobG4fdRm8Jjkdl4jN6n2rec0ajmxnmOrXdj4zBvz4+cbm5f7Z6MejHsJmZp1WVuCOQfFKhCk+jqh9TLWlH5bUFLGMtT93VJBPQVBYn8/yEt7IcQzUgr/ALyn3H8Sum96ix9Z9V4mVSgkcGWNM6UqzafCYmviHLUaigHQJTYggX1uBZjbmTLTidGXHzVXRkUo2Q1bfuKpvz7N7emlp0sq2NxVRgxIogcCe8SPwA29yJOWNi6/8X6LM9Jb28pzx8ePuTxPjItnqdABtXqcN97E+gAAUeQkSzao1bF1WPAEovgo7gt5ks38xliVm3UY9FP5CQPBYYGqni6j03pXydJQQR39rMGGSk1rhSVP81rf/G3rNrZogUigAAU8B/xa/W86eIoh1KMLgixmvlmC7IEXvfn1GttOU29JrNzXQ9jU2ny41qNl+ZTcePUf50lK7VIQCDpa/n4y9czzKnQTfqGw5AaknoBzlP7ZZ3QrVxVOHqOgN3p9qKfaW6sqkgHnbj1E5PMxweRSvf8ANmsJPi0QHIMsq4qqMPRUuSbgW0Ucyx+6vj/tJtV+FeOQMXagyKCe5UcsQBewBpjX1kl2Q+IuXpaj+zHBXN7BAUPiWUBifEiWXhq6VFDoyurC4ZSCCPAidUcUZe5m2Ua+xlA4Vyaj9sDqoAC246aXJlc5jlHZk2Jl/bX5DUplqtJC1I6sqi7L17v3h5ajpzlX5vhFqAspuPA3/wBpwc8uKdSNWotaPvAFcVl6ILb1KysPFRYMR4jW/iZHKWCKPbxjAB6VQlCVNje3MdCOctbYDZr9twTVcQu7feWgBcFbb13PUbx0HDQy8MUuTUXplZSTRWme5juUhTHzMAD4Jz9+HvNXLal7CYs4yqpTI7QHeFw1+O8Dre/jNvKKNipPgZZ1wILR2DplsbRt/wB3TYt/SV+riWvIT8NMoZKb4hxY1bbgPHcGt/I6egHWTaduBNQ37lH2IiJsQIiIAiJxtrsz/Z8NUcHvN3E/E2l/QXPpDdAr7aXHftGMYg3VO4vSynU+pv8AlJfgU3MP6SDbP4fecSc5u+5Q9JyZH+Dkax7IjWfUzxXmm1XWBUnzvA7rOdtMmiuOINvQywdk853v2eoTpWXs38K1MaX81kAzumTTa3EC/tMnw/xpqrXwoNnIFWj/AOrS108xcT1fBekc2ZF4zFia6orO5AVRck8gJo5dnFN8MuIZgq7t2J0CkaEe8rXa/apsW3ZpdaANwOdQjgzeHQevSerKaWjmSsmGLxyon7TWZaaMbAE2YE8AfGwjKdpKFV1Sm6knTVl9tCbnwlP5zm9dl7PeJQcFa5F+s5uV4yqtVSAoN+SC48rzLlWkacbP0pWqBqTkfwsD4EAgg+RkbymlerS8yfYH9RINs5tJUwrMlQs9GqTvX1IJ4kX5/X0lqZfSpv2dakwZd2ykcOBB+sjJBzkn8FOjqRETpKkN26w++y3a1qbEX+8bju+Bt9JWGY0rEiXTtLlPb0rD511Xx6j/ADpKizXCMhZWBBBsQRPD82Eo5uXszpg04UQrNU566cNeEkewe1dXB1FsSaJNqlPkQfvAcmHXna04ua0+M1coqbr7p4HQzfFJuKaMmj9UUaodVZTdWAIPUEXBnFznZHCYklqlIBzxemSjHzK/N63nmwzk4HD35KQPJWYL+QE709JJSjszIdh/htgVIJR38HfT13QLyWUaIRQqgKqiwVQAAByAHATLEmMIx6QI3tJsbQxZ3muj/wASga+JB5zm5V8M8LSKs7PUtybdUNrfvBRr5C0m0SvpQu6JtnirYWGgE9iJoQIiIAiIgCVj8Scz366UFOlIXb8bf2W3vLGx+LWlTeq3yopY+glGmu1Wq9Rvmdix8ybys+qLRJVsrQ1BnV2sxNkCzDs1TsLzm7WYi7WnH5esdGmPs4ZqR2k1d+O0nk8Dqs2qz6SJ5Fjmw+NpVEvdKvAc1vqP6byQtUuJjyHKL1HqMOLWH+f5ynRgfCyk9o6+MZ8Q7qm8mHNRqi0yebHiR+nKZWy5UHD3klynKrgTV2iohNJrkU+DkZpq6Is9IX4CZKNBb3sNPCfDGeo9pw7NTzE0VIII0PuJvbJZzVwdXcN2pnUr/EOo6NNTE6i44ifHa7yo3MfodJ24/MlFK/2ZSxl04TErURXQ3VhcGZpF9lq+6tMg/Z1v+SqOI9be9pKJ66dqzmE5+aZNRxA+0QE8mGjD1nQiJRUlTFlaZx8Ly5Jo1lt0dTceq/2nE/6o8R83a0LjgLuLnxO7+kuaJivGxrrRbkzSyjB9jQo0rg9miqSNASAAT7zdERNkqKiIiSBERAEREAREQBERAIj8RMV9itAGxqG7fhXX8zb2kKyzAKCNL+c82pzhqmMqONUB3FHLdXn6m59ZtZViASNJw5FllPXRtGkiV4QBU9JCdoq13Ml9fEAU+PKV5nONUue8Jl5KfFItBqzBvzwPNJscn8Qnz+3p/EJy8X8G2jpB5KcpobqqPDXzOp+sheGxaMyKDck9DJxSqbpsZlklwaTHZKMHigiSKbQYzfYzPiMXpoZxa7XMvl8jmuKKRhTs1p5MhWN2Y2XPgNMdMWBHjM4SfFRLRYJVsfjr0a1AnVbVE8COP5gSwqFUMqsODAH3F5SmDxZpuGXjqPeW/kD3w9L8NvYkfpPa8OfLHXwcuRUzoRETrMxERAEREAREQBERAEREAREQBMOMayN5fXSZpjxCXUgceUrO+LrslFM5sg/aKigaKbD04n3vN7AVAvKfe0eAAruSCpJv7/lObZ16H8p4mPLPFFRk+kdVKWzsZhmq7pFpB8eAWJtOriWY8py69Nuk0eaU3thRSOe2GHQTH2AHIe03GRukxFG6SyZJlwlgyWAvccvGWRWp3Vd4WNhK0pAgjwMt1mFbDq4sboCPA21nl/UMvpyg2tN1/wA6LxI/UoeM1qlHxmeq01nqRxaB8GnPBTny1SfBqy9Mg2FUTWzF7AW8Z8tXMwVmvqZeEN2w2Y6LklfOXPs0tsNS8ifckyncvoGpUUAX1sJd+EohERB91QPYWnseHVOjmymaJ5eeztMhERAEREAREQBERAEREAREQBERAOdmmTUq474IPJlNj/Y+oMjmJ2Icfuq626VKf1ZWA/5ZNImWTDjyf1Kyyk10Vvidj8WOCYd/w1XU+xS35zm4jZXF/wCkY/hrUj9SJbUTD7HF7Wv2W9WRStXZrFf6Ov6NSP0aYDs3iuWCxHvTH6y8Yj7KHyyfVZSlHZTHHhgmH46tMfQyX5LgMRh6BXEU1TvHd3H3wAevTW8nk+XQEEEXB4gzPP8ATcObG4SvYWZplR4w2dhNVzJznmxnaHeosFPRuHuJF8TsljV4Uw/4XH0M4Z+Hkhrs2WSLOQ7TA7zdrZFjB/4ar6AH6GaVTJcb/pMR/wC2f0lY4ZfBa0fAea9evc2EV8rxw0GFqjzR/pYfWbmU7N4ne3npVCehQge1pssEu6IckSjYXLte1I0X5fE9fSTrtWkZyzCYhAB2bj+Uzs0adY8VPrOjBDNBUkZTcWzbFciblCpcTTpYNzx0m/SohRO3Gp/5GTr2MsTwT2alRERAEREAREQBERAEREAREQBERAEREAREQBERAEREAREQBERAEREAREQBERAEREAREQBERAEREAREQD//2Q=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7178" name="Picture 10" descr="http://4.bp.blogspot.com/-bbNyhW2dVi0/TtHoIVrtd2I/AAAAAAAAAB0/7dmdZywUqz4/s1600/aceite+de+oliv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340768"/>
            <a:ext cx="3510389" cy="2808312"/>
          </a:xfrm>
          <a:prstGeom prst="rect">
            <a:avLst/>
          </a:prstGeom>
          <a:noFill/>
        </p:spPr>
      </p:pic>
      <p:sp>
        <p:nvSpPr>
          <p:cNvPr id="8" name="4 Rectángulo"/>
          <p:cNvSpPr/>
          <p:nvPr/>
        </p:nvSpPr>
        <p:spPr>
          <a:xfrm>
            <a:off x="395536" y="4077072"/>
            <a:ext cx="3816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  <a:ea typeface="ＭＳ 明朝"/>
                <a:cs typeface="Apple Chancery"/>
              </a:rPr>
              <a:t>PASTA </a:t>
            </a:r>
            <a:r>
              <a:rPr lang="es-MX" sz="2400" b="1" i="1" dirty="0" smtClean="0">
                <a:solidFill>
                  <a:schemeClr val="accent6">
                    <a:lumMod val="75000"/>
                  </a:schemeClr>
                </a:solidFill>
                <a:ea typeface="ＭＳ 明朝"/>
                <a:cs typeface="Apple Chancery"/>
              </a:rPr>
              <a:t>BASICA:</a:t>
            </a:r>
            <a:endParaRPr lang="es-MX" sz="2800" dirty="0" smtClean="0">
              <a:solidFill>
                <a:schemeClr val="accent6">
                  <a:lumMod val="75000"/>
                </a:schemeClr>
              </a:solidFill>
              <a:latin typeface="Cambria"/>
              <a:ea typeface="ＭＳ 明朝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s-MX" b="1" i="1" dirty="0" smtClean="0">
                <a:ea typeface="ＭＳ 明朝"/>
                <a:cs typeface="Apple Chancery"/>
              </a:rPr>
              <a:t>Bicarbonato de sodio</a:t>
            </a:r>
            <a:r>
              <a:rPr lang="es-MX" dirty="0" smtClean="0">
                <a:ea typeface="ＭＳ 明朝"/>
                <a:cs typeface="Apple Chancery"/>
              </a:rPr>
              <a:t> y </a:t>
            </a:r>
          </a:p>
          <a:p>
            <a:pPr>
              <a:spcAft>
                <a:spcPts val="0"/>
              </a:spcAft>
            </a:pPr>
            <a:r>
              <a:rPr lang="es-MX" b="1" i="1" dirty="0" smtClean="0">
                <a:ea typeface="ＭＳ 明朝"/>
                <a:cs typeface="Apple Chancery"/>
              </a:rPr>
              <a:t>jabón</a:t>
            </a:r>
            <a:r>
              <a:rPr lang="es-MX" dirty="0" smtClean="0">
                <a:ea typeface="ＭＳ 明朝"/>
                <a:cs typeface="Apple Chancery"/>
              </a:rPr>
              <a:t> o </a:t>
            </a:r>
            <a:r>
              <a:rPr lang="es-MX" b="1" i="1" dirty="0" smtClean="0">
                <a:ea typeface="ＭＳ 明朝"/>
                <a:cs typeface="Apple Chancery"/>
              </a:rPr>
              <a:t>detergente liquido</a:t>
            </a:r>
            <a:r>
              <a:rPr lang="es-MX" dirty="0" smtClean="0">
                <a:ea typeface="ＭＳ 明朝"/>
                <a:cs typeface="Apple Chancery"/>
              </a:rPr>
              <a:t>. </a:t>
            </a:r>
            <a:endParaRPr lang="es-MX" sz="2000" dirty="0" smtClean="0">
              <a:latin typeface="Cambria"/>
              <a:ea typeface="ＭＳ 明朝"/>
              <a:cs typeface="Times New Roman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899592" y="2924944"/>
            <a:ext cx="2124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 smtClean="0"/>
              <a:t>$40.00 pesos/litro</a:t>
            </a:r>
            <a:endParaRPr lang="es-MX" sz="2000" b="1" dirty="0"/>
          </a:p>
        </p:txBody>
      </p:sp>
    </p:spTree>
    <p:extLst>
      <p:ext uri="{BB962C8B-B14F-4D97-AF65-F5344CB8AC3E}">
        <p14:creationId xmlns:p14="http://schemas.microsoft.com/office/powerpoint/2010/main" val="19424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1763688" y="404664"/>
            <a:ext cx="5527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0" b="1" dirty="0" smtClean="0">
                <a:solidFill>
                  <a:srgbClr val="92D050"/>
                </a:solidFill>
              </a:rPr>
              <a:t>LIMPIADORES PARA PISO</a:t>
            </a:r>
            <a:endParaRPr lang="es-MX" sz="4000" b="1" dirty="0">
              <a:solidFill>
                <a:srgbClr val="92D05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1560855"/>
            <a:ext cx="615617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</a:pPr>
            <a:r>
              <a:rPr lang="es-MX" dirty="0" smtClean="0">
                <a:ea typeface="Times New Roman"/>
                <a:cs typeface="Times New Roman"/>
              </a:rPr>
              <a:t>      </a:t>
            </a:r>
            <a:r>
              <a:rPr lang="es-MX" sz="2000" dirty="0" smtClean="0">
                <a:ea typeface="Times New Roman"/>
                <a:cs typeface="Times New Roman"/>
              </a:rPr>
              <a:t>    </a:t>
            </a:r>
            <a:r>
              <a:rPr lang="es-MX" sz="2400" b="1" dirty="0" smtClean="0">
                <a:ea typeface="Times New Roman"/>
                <a:cs typeface="Times New Roman"/>
              </a:rPr>
              <a:t>Para cualquier tipo de piso:</a:t>
            </a:r>
          </a:p>
          <a:p>
            <a:pPr marL="342900" lvl="0" indent="-342900">
              <a:spcAft>
                <a:spcPts val="0"/>
              </a:spcAft>
            </a:pPr>
            <a:endParaRPr lang="es-MX" sz="2000" b="1" dirty="0" smtClean="0">
              <a:ea typeface="Times New Roman"/>
              <a:cs typeface="Times New Roman"/>
            </a:endParaRPr>
          </a:p>
          <a:p>
            <a:pPr marL="342900" lvl="0" indent="-342900">
              <a:spcAft>
                <a:spcPts val="0"/>
              </a:spcAft>
            </a:pPr>
            <a:r>
              <a:rPr lang="en-US" dirty="0" smtClean="0">
                <a:ea typeface="Times New Roman"/>
                <a:cs typeface="Times New Roman"/>
              </a:rPr>
              <a:t>          2 </a:t>
            </a:r>
            <a:r>
              <a:rPr lang="en-US" dirty="0" err="1">
                <a:ea typeface="Times New Roman"/>
                <a:cs typeface="Times New Roman"/>
              </a:rPr>
              <a:t>galones</a:t>
            </a:r>
            <a:r>
              <a:rPr lang="en-US" dirty="0">
                <a:ea typeface="Times New Roman"/>
                <a:cs typeface="Times New Roman"/>
              </a:rPr>
              <a:t> de </a:t>
            </a:r>
            <a:r>
              <a:rPr lang="en-US" b="1" i="1" dirty="0" err="1">
                <a:ea typeface="Times New Roman"/>
                <a:cs typeface="Times New Roman"/>
              </a:rPr>
              <a:t>agua</a:t>
            </a:r>
            <a:r>
              <a:rPr lang="en-US" b="1" i="1" dirty="0">
                <a:ea typeface="Times New Roman"/>
                <a:cs typeface="Times New Roman"/>
              </a:rPr>
              <a:t> </a:t>
            </a:r>
            <a:r>
              <a:rPr lang="en-US" b="1" i="1" dirty="0" smtClean="0">
                <a:ea typeface="Times New Roman"/>
                <a:cs typeface="Times New Roman"/>
              </a:rPr>
              <a:t>tibia</a:t>
            </a:r>
            <a:r>
              <a:rPr lang="en-US" dirty="0" smtClean="0">
                <a:ea typeface="Times New Roman"/>
                <a:cs typeface="Times New Roman"/>
              </a:rPr>
              <a:t> </a:t>
            </a:r>
            <a:endParaRPr lang="es-MX" b="1" dirty="0" smtClean="0">
              <a:ea typeface="Times New Roman"/>
              <a:cs typeface="Times New Roman"/>
            </a:endParaRPr>
          </a:p>
          <a:p>
            <a:pPr marL="514350">
              <a:spcAft>
                <a:spcPts val="0"/>
              </a:spcAft>
            </a:pPr>
            <a:r>
              <a:rPr lang="es-MX" dirty="0" smtClean="0">
                <a:ea typeface="Times New Roman"/>
                <a:cs typeface="Times New Roman"/>
              </a:rPr>
              <a:t>1 cucharada de  </a:t>
            </a:r>
            <a:r>
              <a:rPr lang="es-MX" b="1" i="1" dirty="0" smtClean="0">
                <a:ea typeface="Times New Roman"/>
                <a:cs typeface="Times New Roman"/>
              </a:rPr>
              <a:t>detergente líquido para platos</a:t>
            </a:r>
            <a:endParaRPr lang="es-MX" b="1" i="1" dirty="0" smtClean="0">
              <a:ea typeface="Calibri"/>
              <a:cs typeface="Times New Roman"/>
            </a:endParaRPr>
          </a:p>
          <a:p>
            <a:pPr marL="514350">
              <a:spcAft>
                <a:spcPts val="0"/>
              </a:spcAft>
            </a:pPr>
            <a:r>
              <a:rPr lang="es-MX" dirty="0" smtClean="0">
                <a:ea typeface="Times New Roman"/>
                <a:cs typeface="Times New Roman"/>
              </a:rPr>
              <a:t>2 gotas de aceite </a:t>
            </a:r>
            <a:r>
              <a:rPr lang="es-MX" b="1" i="1" dirty="0" smtClean="0">
                <a:ea typeface="Times New Roman"/>
                <a:cs typeface="Times New Roman"/>
              </a:rPr>
              <a:t>esencial de tu preferencia</a:t>
            </a:r>
            <a:endParaRPr lang="es-MX" b="1" i="1" dirty="0" smtClean="0">
              <a:ea typeface="Calibri"/>
              <a:cs typeface="Times New Roman"/>
            </a:endParaRPr>
          </a:p>
          <a:p>
            <a:pPr marL="514350">
              <a:spcAft>
                <a:spcPts val="0"/>
              </a:spcAft>
            </a:pPr>
            <a:r>
              <a:rPr lang="en-US" dirty="0" smtClean="0">
                <a:ea typeface="Times New Roman"/>
                <a:cs typeface="Times New Roman"/>
              </a:rPr>
              <a:t> </a:t>
            </a:r>
            <a:endParaRPr lang="es-MX" dirty="0" smtClean="0">
              <a:ea typeface="Calibri"/>
              <a:cs typeface="Times New Roman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283968" y="3610178"/>
            <a:ext cx="40324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sz="24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Solución básica para trapear</a:t>
            </a:r>
          </a:p>
          <a:p>
            <a:pPr lvl="0"/>
            <a:endParaRPr lang="es-MX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lvl="0" indent="-342900"/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1 </a:t>
            </a:r>
            <a:r>
              <a:rPr lang="en-US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cucharada</a:t>
            </a:r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  de </a:t>
            </a:r>
            <a:r>
              <a:rPr lang="en-US" b="1" i="1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detergente</a:t>
            </a:r>
            <a:r>
              <a:rPr lang="en-US" b="1" i="1" dirty="0" smtClean="0">
                <a:solidFill>
                  <a:prstClr val="black"/>
                </a:solidFill>
                <a:ea typeface="Times New Roman"/>
                <a:cs typeface="Times New Roman"/>
              </a:rPr>
              <a:t> </a:t>
            </a:r>
            <a:r>
              <a:rPr lang="en-US" b="1" i="1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líquido</a:t>
            </a:r>
            <a:r>
              <a:rPr lang="en-US" b="1" i="1" dirty="0" smtClean="0">
                <a:solidFill>
                  <a:prstClr val="black"/>
                </a:solidFill>
                <a:ea typeface="Times New Roman"/>
                <a:cs typeface="Times New Roman"/>
              </a:rPr>
              <a:t> </a:t>
            </a:r>
            <a:endParaRPr lang="es-MX" b="1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lvl="0" indent="-342900"/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½ </a:t>
            </a:r>
            <a:r>
              <a:rPr lang="en-US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taza</a:t>
            </a:r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 </a:t>
            </a:r>
            <a:r>
              <a:rPr lang="en-US" b="1" i="1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vinagre</a:t>
            </a:r>
            <a:r>
              <a:rPr lang="en-US" b="1" i="1" dirty="0" smtClean="0">
                <a:solidFill>
                  <a:prstClr val="black"/>
                </a:solidFill>
                <a:ea typeface="Times New Roman"/>
                <a:cs typeface="Times New Roman"/>
              </a:rPr>
              <a:t> </a:t>
            </a:r>
            <a:r>
              <a:rPr lang="en-US" b="1" i="1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blanco</a:t>
            </a:r>
            <a:endParaRPr lang="es-MX" b="1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lvl="0" indent="-342900"/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½ </a:t>
            </a:r>
            <a:r>
              <a:rPr lang="en-US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cubeta</a:t>
            </a:r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 (2-3 </a:t>
            </a:r>
            <a:r>
              <a:rPr lang="en-US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galones</a:t>
            </a:r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) de </a:t>
            </a:r>
            <a:r>
              <a:rPr lang="en-US" b="1" i="1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agua</a:t>
            </a:r>
            <a:r>
              <a:rPr lang="en-US" b="1" i="1" dirty="0" smtClean="0">
                <a:solidFill>
                  <a:prstClr val="black"/>
                </a:solidFill>
                <a:ea typeface="Times New Roman"/>
                <a:cs typeface="Times New Roman"/>
              </a:rPr>
              <a:t> tibia</a:t>
            </a:r>
          </a:p>
          <a:p>
            <a:pPr marL="342900" lvl="0" indent="-342900"/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2 </a:t>
            </a:r>
            <a:r>
              <a:rPr lang="en-US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gotas</a:t>
            </a:r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 de </a:t>
            </a:r>
            <a:r>
              <a:rPr lang="en-US" b="1" i="1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aceite</a:t>
            </a:r>
            <a:r>
              <a:rPr lang="en-US" b="1" i="1" dirty="0" smtClean="0">
                <a:solidFill>
                  <a:prstClr val="black"/>
                </a:solidFill>
                <a:ea typeface="Times New Roman"/>
                <a:cs typeface="Times New Roman"/>
              </a:rPr>
              <a:t> </a:t>
            </a:r>
            <a:r>
              <a:rPr lang="en-US" b="1" i="1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esencial</a:t>
            </a:r>
            <a:r>
              <a:rPr lang="en-US" b="1" i="1" dirty="0" smtClean="0">
                <a:solidFill>
                  <a:prstClr val="black"/>
                </a:solidFill>
                <a:ea typeface="Times New Roman"/>
                <a:cs typeface="Times New Roman"/>
              </a:rPr>
              <a:t> </a:t>
            </a:r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(</a:t>
            </a:r>
            <a:r>
              <a:rPr lang="en-US" dirty="0" err="1" smtClean="0">
                <a:solidFill>
                  <a:prstClr val="black"/>
                </a:solidFill>
                <a:ea typeface="Times New Roman"/>
                <a:cs typeface="Times New Roman"/>
              </a:rPr>
              <a:t>opcional</a:t>
            </a:r>
            <a:r>
              <a:rPr lang="en-US" dirty="0" smtClean="0">
                <a:solidFill>
                  <a:prstClr val="black"/>
                </a:solidFill>
                <a:ea typeface="Times New Roman"/>
                <a:cs typeface="Times New Roman"/>
              </a:rPr>
              <a:t>)</a:t>
            </a:r>
            <a:endParaRPr lang="es-MX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/>
            <a:r>
              <a:rPr lang="en-US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 </a:t>
            </a:r>
            <a:endParaRPr lang="es-MX" dirty="0" smtClean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78850" name="Picture 2" descr="http://t1.gstatic.com/images?q=tbn:ANd9GcQdwgMPdPyjM1-APzB6Qlvgh3KlZO_uJL94G8oVxEgafV8xQdx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691132"/>
            <a:ext cx="2870911" cy="225814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27984" y="5805264"/>
            <a:ext cx="334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*No </a:t>
            </a:r>
            <a:r>
              <a:rPr lang="en-US" i="1" dirty="0" err="1" smtClean="0"/>
              <a:t>usar</a:t>
            </a:r>
            <a:r>
              <a:rPr lang="en-US" i="1" dirty="0" smtClean="0"/>
              <a:t> </a:t>
            </a:r>
            <a:r>
              <a:rPr lang="en-US" i="1" dirty="0" err="1" smtClean="0"/>
              <a:t>sobre</a:t>
            </a:r>
            <a:r>
              <a:rPr lang="en-US" i="1" dirty="0" smtClean="0"/>
              <a:t> </a:t>
            </a:r>
            <a:r>
              <a:rPr lang="en-US" i="1" dirty="0" err="1" smtClean="0"/>
              <a:t>mármol</a:t>
            </a:r>
            <a:r>
              <a:rPr lang="en-US" i="1" dirty="0" smtClean="0"/>
              <a:t> o </a:t>
            </a:r>
            <a:r>
              <a:rPr lang="en-US" i="1" dirty="0" err="1" smtClean="0"/>
              <a:t>granito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424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3491880" y="260648"/>
            <a:ext cx="14620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0" b="1" dirty="0" smtClean="0">
                <a:solidFill>
                  <a:srgbClr val="92D050"/>
                </a:solidFill>
              </a:rPr>
              <a:t>BAÑO</a:t>
            </a:r>
            <a:endParaRPr lang="es-MX" sz="4000" b="1" dirty="0">
              <a:solidFill>
                <a:srgbClr val="92D05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11560" y="1595982"/>
            <a:ext cx="7632848" cy="435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Symbol" pitchFamily="18" charset="2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Uno de los lugares con mayor potencial a contaminarse, donde se usan limpiadores fuertes y por lo tanto, a ser los más tóxicos.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rgbClr val="5E422D"/>
              </a:solidFill>
              <a:effectLst/>
              <a:latin typeface="HoratioDLig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dirty="0" smtClean="0">
                <a:solidFill>
                  <a:srgbClr val="5E422D"/>
                </a:solidFill>
                <a:latin typeface="HoratioDLig"/>
                <a:cs typeface="Times New Roman" pitchFamily="18" charset="0"/>
              </a:rPr>
              <a:t>* El mantenimiento rutinario es muy importante.</a:t>
            </a:r>
            <a:endParaRPr kumimoji="0" lang="es-MX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400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Algunas</a:t>
            </a:r>
            <a:r>
              <a:rPr kumimoji="0" lang="es-MX" sz="24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 recomendaciones</a:t>
            </a:r>
            <a:r>
              <a:rPr kumimoji="0" lang="es-MX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 preventivas: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Symbol" pitchFamily="18" charset="2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Arregla las goteras.   </a:t>
            </a:r>
            <a:r>
              <a:rPr kumimoji="0" lang="es-MX" b="1" i="1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Mientras más seco, más sano.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 </a:t>
            </a:r>
            <a:endParaRPr kumimoji="0" lang="es-MX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Symbol" pitchFamily="18" charset="2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Limpia los charquitos. No dejes que el agua se acumule. </a:t>
            </a:r>
            <a:endParaRPr kumimoji="0" lang="es-MX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Symbol" pitchFamily="18" charset="2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Symbol" pitchFamily="18" charset="2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Si el moho es un problema en particular, considera secar las paredes del baño después de cada uso.</a:t>
            </a:r>
            <a:endParaRPr kumimoji="0" lang="es-MX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Symbol" pitchFamily="18" charset="2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Cierra la tapa del inodoro antes de jalarle.  </a:t>
            </a:r>
            <a:endParaRPr kumimoji="0" lang="es-MX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* Agrega una taza de vinagre al tanque del inodoro cada 15 días.  Cepilla el tanque.   </a:t>
            </a:r>
            <a:endParaRPr kumimoji="0" lang="es-MX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b="0" i="0" u="none" strike="noStrike" cap="none" normalizeH="0" baseline="30000" dirty="0" smtClean="0">
                <a:ln>
                  <a:noFill/>
                </a:ln>
                <a:solidFill>
                  <a:srgbClr val="5E422D"/>
                </a:solidFill>
                <a:effectLst/>
                <a:latin typeface="Symbol" pitchFamily="18" charset="2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s-MX" b="0" i="0" u="none" strike="noStrike" cap="none" normalizeH="0" baseline="0" dirty="0" smtClean="0">
                <a:ln>
                  <a:noFill/>
                </a:ln>
                <a:solidFill>
                  <a:srgbClr val="5E422D"/>
                </a:solidFill>
                <a:effectLst/>
                <a:latin typeface="HoratioDLig"/>
                <a:ea typeface="Times New Roman" pitchFamily="18" charset="0"/>
                <a:cs typeface="Times New Roman" pitchFamily="18" charset="0"/>
              </a:rPr>
              <a:t>Limpia las llaves del baño frecuentemente</a:t>
            </a:r>
            <a:r>
              <a:rPr lang="es-MX" sz="1400" dirty="0" smtClean="0">
                <a:solidFill>
                  <a:srgbClr val="5E422D"/>
                </a:solidFill>
                <a:latin typeface="HoratioDLig"/>
                <a:ea typeface="Times New Roman" pitchFamily="18" charset="0"/>
                <a:cs typeface="Times New Roman" pitchFamily="18" charset="0"/>
              </a:rPr>
              <a:t>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4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5" y="0"/>
            <a:ext cx="9009529" cy="6858000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636912"/>
            <a:ext cx="4836968" cy="3888432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1763688" y="83671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u="sng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GUÍA PARA LIMPIAR EL INODORO </a:t>
            </a:r>
            <a:endParaRPr lang="es-MX" sz="2400" u="sng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520" y="2132856"/>
            <a:ext cx="3168352" cy="301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/>
              <a:t>Que necesitas:</a:t>
            </a:r>
            <a:endParaRPr lang="en-US" sz="2400" dirty="0"/>
          </a:p>
          <a:p>
            <a:pPr lvl="0"/>
            <a:r>
              <a:rPr lang="es-MX" dirty="0"/>
              <a:t>Guantes</a:t>
            </a:r>
            <a:endParaRPr lang="en-US" dirty="0"/>
          </a:p>
          <a:p>
            <a:pPr lvl="0"/>
            <a:r>
              <a:rPr lang="es-MX" dirty="0"/>
              <a:t>limpia-todo acido “desinfectante” </a:t>
            </a:r>
            <a:endParaRPr lang="en-US" dirty="0"/>
          </a:p>
          <a:p>
            <a:pPr lvl="0"/>
            <a:r>
              <a:rPr lang="es-MX" dirty="0"/>
              <a:t>Limpiador para inodoros</a:t>
            </a:r>
            <a:endParaRPr lang="en-US" dirty="0"/>
          </a:p>
          <a:p>
            <a:pPr lvl="0"/>
            <a:r>
              <a:rPr lang="es-MX" dirty="0"/>
              <a:t>Cepillo de dientes</a:t>
            </a:r>
            <a:endParaRPr lang="en-US" dirty="0"/>
          </a:p>
          <a:p>
            <a:pPr lvl="0"/>
            <a:r>
              <a:rPr lang="es-MX" dirty="0"/>
              <a:t>Papel de rollo – papel de cocina</a:t>
            </a:r>
            <a:endParaRPr lang="en-US" dirty="0"/>
          </a:p>
          <a:p>
            <a:pPr lvl="0"/>
            <a:r>
              <a:rPr lang="es-MX" dirty="0"/>
              <a:t>bicarbonato</a:t>
            </a:r>
            <a:endParaRPr lang="en-US" dirty="0"/>
          </a:p>
          <a:p>
            <a:pPr lvl="0"/>
            <a:r>
              <a:rPr lang="es-MX" dirty="0"/>
              <a:t>Cepillo para inodoros</a:t>
            </a:r>
            <a:endParaRPr lang="en-US" dirty="0"/>
          </a:p>
          <a:p>
            <a:pPr lvl="0"/>
            <a:r>
              <a:rPr lang="es-MX" dirty="0"/>
              <a:t>desinfectante a base de alcohol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592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5" y="0"/>
            <a:ext cx="9009529" cy="6858000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714" y="1651762"/>
            <a:ext cx="6795670" cy="4513542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827584" y="260648"/>
            <a:ext cx="1444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u="sng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Paso 1</a:t>
            </a:r>
            <a:endParaRPr lang="es-MX" sz="3200" u="sng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03648" y="908720"/>
            <a:ext cx="648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dirty="0" smtClean="0"/>
              <a:t>Rocia </a:t>
            </a:r>
            <a:r>
              <a:rPr lang="es-MX" dirty="0"/>
              <a:t>todo el inodoro con </a:t>
            </a:r>
            <a:r>
              <a:rPr lang="es-MX" sz="2000" b="1" i="1" dirty="0"/>
              <a:t>limpia-todo acido</a:t>
            </a:r>
            <a:r>
              <a:rPr lang="es-MX" dirty="0"/>
              <a:t>,  empezando desde </a:t>
            </a:r>
            <a:r>
              <a:rPr lang="es-MX" dirty="0" smtClean="0"/>
              <a:t>arriba.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724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1" y="0"/>
            <a:ext cx="91188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91819"/>
            <a:ext cx="6759485" cy="4489509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720379" y="476672"/>
            <a:ext cx="146225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3200" u="sng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Paso </a:t>
            </a:r>
            <a:r>
              <a:rPr lang="es-MX" sz="3200" u="sng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1331640" y="1268760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dirty="0" smtClean="0"/>
              <a:t>Aplica </a:t>
            </a:r>
            <a:r>
              <a:rPr lang="es-MX" sz="2000" b="1" i="1" dirty="0"/>
              <a:t>limpiador para inodoros </a:t>
            </a:r>
            <a:r>
              <a:rPr lang="es-MX" dirty="0"/>
              <a:t>en el interior de la taza . </a:t>
            </a:r>
          </a:p>
        </p:txBody>
      </p:sp>
    </p:spTree>
    <p:extLst>
      <p:ext uri="{BB962C8B-B14F-4D97-AF65-F5344CB8AC3E}">
        <p14:creationId xmlns:p14="http://schemas.microsoft.com/office/powerpoint/2010/main" val="4194040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0106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299855"/>
            <a:ext cx="6270983" cy="4009465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837477" y="404664"/>
            <a:ext cx="146225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u="sng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Paso 3</a:t>
            </a:r>
            <a:endParaRPr lang="es-MX" sz="3200" u="sng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75656" y="1556792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dirty="0" smtClean="0"/>
              <a:t>Usa </a:t>
            </a:r>
            <a:r>
              <a:rPr lang="es-MX" dirty="0"/>
              <a:t>el cepillo de dientes para las partes dificiles de accesar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7008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7403"/>
            <a:ext cx="5624978" cy="4249909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55576" y="476672"/>
            <a:ext cx="146225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3200" u="sng" dirty="0">
                <a:solidFill>
                  <a:prstClr val="black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Paso 4</a:t>
            </a:r>
          </a:p>
        </p:txBody>
      </p:sp>
      <p:sp>
        <p:nvSpPr>
          <p:cNvPr id="6" name="Rectangle 5"/>
          <p:cNvSpPr/>
          <p:nvPr/>
        </p:nvSpPr>
        <p:spPr>
          <a:xfrm>
            <a:off x="827584" y="1196752"/>
            <a:ext cx="5760640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dirty="0" smtClean="0"/>
              <a:t>Limpia </a:t>
            </a:r>
            <a:r>
              <a:rPr lang="es-MX" dirty="0"/>
              <a:t>el inodoro con el papel de rollo empezando por la parte superior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498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3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5" t="24625" r="-4265" b="21828"/>
          <a:stretch/>
        </p:blipFill>
        <p:spPr>
          <a:xfrm>
            <a:off x="1187624" y="836712"/>
            <a:ext cx="6408711" cy="4861663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467544" y="476672"/>
            <a:ext cx="1898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kern="1200" dirty="0" err="1" smtClean="0"/>
              <a:t>Bisfenol</a:t>
            </a:r>
            <a:r>
              <a:rPr lang="es-MX" sz="2000" b="1" kern="1200" dirty="0" smtClean="0"/>
              <a:t> A (BP</a:t>
            </a:r>
            <a:r>
              <a:rPr lang="es-MX" sz="2000" kern="1200" dirty="0" smtClean="0"/>
              <a:t>A</a:t>
            </a:r>
            <a:r>
              <a:rPr lang="es-MX" sz="2000" b="1" kern="1200" dirty="0" smtClean="0"/>
              <a:t>)</a:t>
            </a:r>
            <a:endParaRPr lang="es-MX" sz="2000" b="1" kern="12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411760" y="404664"/>
            <a:ext cx="1505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kern="1200" dirty="0" err="1" smtClean="0"/>
              <a:t>Oxybenzone</a:t>
            </a:r>
            <a:endParaRPr lang="es-MX" sz="2000" b="1" kern="1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4211960" y="476672"/>
            <a:ext cx="731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kern="1200" dirty="0" err="1" smtClean="0"/>
              <a:t>Fluor</a:t>
            </a:r>
            <a:endParaRPr lang="es-MX" sz="2000" b="1" kern="1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5724128" y="620688"/>
            <a:ext cx="1163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kern="1200" dirty="0" err="1" smtClean="0"/>
              <a:t>Parabens</a:t>
            </a:r>
            <a:endParaRPr lang="es-MX" sz="2000" b="1" kern="1200" dirty="0"/>
          </a:p>
        </p:txBody>
      </p:sp>
      <p:sp>
        <p:nvSpPr>
          <p:cNvPr id="9" name="8 CuadroTexto"/>
          <p:cNvSpPr txBox="1"/>
          <p:nvPr/>
        </p:nvSpPr>
        <p:spPr>
          <a:xfrm>
            <a:off x="971600" y="5373216"/>
            <a:ext cx="1136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kern="1200" dirty="0" smtClean="0"/>
              <a:t>Asbestos</a:t>
            </a:r>
            <a:endParaRPr lang="es-MX" sz="2000" b="1" kern="1200" dirty="0"/>
          </a:p>
        </p:txBody>
      </p:sp>
      <p:sp>
        <p:nvSpPr>
          <p:cNvPr id="10" name="10 CuadroTexto"/>
          <p:cNvSpPr txBox="1"/>
          <p:nvPr/>
        </p:nvSpPr>
        <p:spPr>
          <a:xfrm>
            <a:off x="4211960" y="5589240"/>
            <a:ext cx="14048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kern="1200" dirty="0" err="1" smtClean="0"/>
              <a:t>Perchlorate</a:t>
            </a:r>
            <a:endParaRPr lang="es-MX" sz="2000" b="1" kern="1200" dirty="0"/>
          </a:p>
        </p:txBody>
      </p:sp>
      <p:sp>
        <p:nvSpPr>
          <p:cNvPr id="11" name="11 CuadroTexto"/>
          <p:cNvSpPr txBox="1"/>
          <p:nvPr/>
        </p:nvSpPr>
        <p:spPr>
          <a:xfrm>
            <a:off x="5580112" y="5733256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kern="1200" dirty="0" smtClean="0"/>
              <a:t>BHA</a:t>
            </a:r>
            <a:endParaRPr lang="es-MX" sz="2000" b="1" kern="1200" dirty="0"/>
          </a:p>
        </p:txBody>
      </p:sp>
      <p:sp>
        <p:nvSpPr>
          <p:cNvPr id="12" name="9 CuadroTexto"/>
          <p:cNvSpPr txBox="1"/>
          <p:nvPr/>
        </p:nvSpPr>
        <p:spPr>
          <a:xfrm>
            <a:off x="611560" y="5877272"/>
            <a:ext cx="3718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kern="1200" dirty="0" err="1" smtClean="0"/>
              <a:t>Decabromodiphenyl</a:t>
            </a:r>
            <a:r>
              <a:rPr lang="es-MX" sz="2000" b="1" kern="1200" dirty="0" smtClean="0"/>
              <a:t> </a:t>
            </a:r>
            <a:r>
              <a:rPr lang="es-MX" sz="2000" b="1" kern="1200" dirty="0" err="1" smtClean="0"/>
              <a:t>ether</a:t>
            </a:r>
            <a:r>
              <a:rPr lang="es-MX" sz="2000" b="1" kern="1200" dirty="0" smtClean="0"/>
              <a:t> (</a:t>
            </a:r>
            <a:r>
              <a:rPr lang="es-MX" sz="2000" b="1" kern="1200" dirty="0" err="1" smtClean="0"/>
              <a:t>Deca</a:t>
            </a:r>
            <a:r>
              <a:rPr lang="es-MX" sz="2000" b="1" kern="1200" dirty="0" smtClean="0"/>
              <a:t>)</a:t>
            </a:r>
            <a:endParaRPr lang="es-MX" sz="2000" b="1" kern="1200" dirty="0"/>
          </a:p>
        </p:txBody>
      </p:sp>
    </p:spTree>
    <p:extLst>
      <p:ext uri="{BB962C8B-B14F-4D97-AF65-F5344CB8AC3E}">
        <p14:creationId xmlns:p14="http://schemas.microsoft.com/office/powerpoint/2010/main" val="309609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420888"/>
            <a:ext cx="5977994" cy="3970459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611560" y="476672"/>
            <a:ext cx="146225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3200" u="sng" dirty="0">
                <a:solidFill>
                  <a:prstClr val="black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Paso </a:t>
            </a:r>
            <a:r>
              <a:rPr lang="es-MX" sz="3200" u="sng" dirty="0" smtClean="0">
                <a:solidFill>
                  <a:prstClr val="black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</a:t>
            </a:r>
            <a:endParaRPr lang="es-MX" sz="3200" u="sng" dirty="0">
              <a:solidFill>
                <a:prstClr val="black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7664" y="1052736"/>
            <a:ext cx="648072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dirty="0" smtClean="0"/>
              <a:t>Espolvorear </a:t>
            </a:r>
            <a:r>
              <a:rPr lang="es-MX" dirty="0"/>
              <a:t>el interior de la taza con </a:t>
            </a:r>
            <a:r>
              <a:rPr lang="es-MX" sz="2000" b="1" i="1" dirty="0" smtClean="0"/>
              <a:t>bicarbonato de sodio</a:t>
            </a:r>
            <a:r>
              <a:rPr lang="es-MX" dirty="0" smtClean="0"/>
              <a:t>. </a:t>
            </a:r>
          </a:p>
          <a:p>
            <a:pPr lvl="0"/>
            <a:r>
              <a:rPr lang="es-MX" b="1" dirty="0" smtClean="0"/>
              <a:t>Nota</a:t>
            </a:r>
            <a:r>
              <a:rPr lang="es-MX" b="1" dirty="0"/>
              <a:t>:</a:t>
            </a:r>
            <a:r>
              <a:rPr lang="es-MX" dirty="0"/>
              <a:t> </a:t>
            </a:r>
            <a:r>
              <a:rPr lang="es-MX" i="1" dirty="0"/>
              <a:t>dejamos reposar unos minutos  el limpia-</a:t>
            </a:r>
            <a:r>
              <a:rPr lang="es-MX" i="1" dirty="0" smtClean="0"/>
              <a:t>todo </a:t>
            </a:r>
            <a:r>
              <a:rPr lang="es-MX" i="1" dirty="0"/>
              <a:t>acido, que contiene vinagre, para que actue.  Si se agrega el bicarbonato inmediatamente despues del vinagre, se neutralizan.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805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044784"/>
            <a:ext cx="6203929" cy="4120520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683568" y="548680"/>
            <a:ext cx="146225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3200" u="sng" dirty="0">
                <a:solidFill>
                  <a:prstClr val="black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Paso </a:t>
            </a:r>
            <a:r>
              <a:rPr lang="es-MX" sz="3200" u="sng" dirty="0" smtClean="0">
                <a:solidFill>
                  <a:prstClr val="black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</a:t>
            </a:r>
            <a:endParaRPr lang="es-MX" sz="3200" u="sng" dirty="0">
              <a:solidFill>
                <a:prstClr val="black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115616" y="1383159"/>
            <a:ext cx="7122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T</a:t>
            </a:r>
            <a:r>
              <a:rPr lang="es-MX" sz="2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alla con el cepillo para baño y bájale al inodoro </a:t>
            </a:r>
            <a:endParaRPr lang="es-MX" sz="2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975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1" y="0"/>
            <a:ext cx="91188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91819"/>
            <a:ext cx="6759485" cy="4489509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720379" y="476672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3200" u="sng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Paso 6</a:t>
            </a:r>
            <a:endParaRPr lang="es-MX" sz="3200" u="sng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899592" y="1196752"/>
            <a:ext cx="760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 </a:t>
            </a:r>
            <a:r>
              <a:rPr lang="es-MX" sz="2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A</a:t>
            </a:r>
            <a:r>
              <a:rPr lang="es-MX" sz="2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plica el limpiador desinfectante a base de alcohol.</a:t>
            </a:r>
            <a:r>
              <a:rPr lang="es-MX" dirty="0" smtClean="0"/>
              <a:t>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11364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225735"/>
            <a:ext cx="5823070" cy="3867561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611560" y="548680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3200" u="sng" dirty="0">
                <a:solidFill>
                  <a:prstClr val="black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Paso </a:t>
            </a:r>
            <a:r>
              <a:rPr lang="es-MX" sz="3200" u="sng" dirty="0" smtClean="0">
                <a:solidFill>
                  <a:prstClr val="black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7</a:t>
            </a:r>
            <a:endParaRPr lang="es-MX" sz="3200" u="sng" dirty="0">
              <a:solidFill>
                <a:prstClr val="black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187624" y="1412776"/>
            <a:ext cx="7168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Por último aplica un </a:t>
            </a:r>
            <a:r>
              <a:rPr lang="es-MX" sz="2400" b="1" i="1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Desinfectante (base alcohol)</a:t>
            </a:r>
            <a:endParaRPr lang="es-MX" sz="2400" b="1" i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947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051720" y="2564904"/>
            <a:ext cx="41749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7200" b="1" dirty="0" smtClean="0">
                <a:ln/>
                <a:solidFill>
                  <a:schemeClr val="accent3"/>
                </a:solidFill>
              </a:rPr>
              <a:t>¡</a:t>
            </a:r>
            <a:r>
              <a:rPr lang="es-ES" sz="7200" b="1" cap="none" spc="0" dirty="0" smtClean="0">
                <a:ln/>
                <a:solidFill>
                  <a:schemeClr val="accent3"/>
                </a:solidFill>
                <a:effectLst/>
              </a:rPr>
              <a:t>GRACIAS!</a:t>
            </a:r>
            <a:endParaRPr lang="es-ES" sz="7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411760" y="4581128"/>
            <a:ext cx="48982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 smtClean="0"/>
              <a:t>monica@ponguinguiola.org</a:t>
            </a:r>
            <a:endParaRPr lang="es-MX" sz="3200" b="1" dirty="0"/>
          </a:p>
        </p:txBody>
      </p:sp>
    </p:spTree>
    <p:extLst>
      <p:ext uri="{BB962C8B-B14F-4D97-AF65-F5344CB8AC3E}">
        <p14:creationId xmlns:p14="http://schemas.microsoft.com/office/powerpoint/2010/main" val="19424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g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1 Título"/>
          <p:cNvSpPr>
            <a:spLocks noGrp="1"/>
          </p:cNvSpPr>
          <p:nvPr/>
        </p:nvSpPr>
        <p:spPr>
          <a:xfrm>
            <a:off x="323528" y="188640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6">
                    <a:lumMod val="50000"/>
                  </a:schemeClr>
                </a:solidFill>
                <a:latin typeface="HoratioDBol" pitchFamily="34" charset="0"/>
                <a:ea typeface="+mj-ea"/>
                <a:cs typeface="+mj-cs"/>
              </a:defRPr>
            </a:lvl1pPr>
          </a:lstStyle>
          <a:p>
            <a:r>
              <a:rPr lang="es-MX" kern="1200" dirty="0" smtClean="0"/>
              <a:t>Datos de la FDA</a:t>
            </a:r>
            <a:endParaRPr lang="es-MX" kern="1200" dirty="0"/>
          </a:p>
        </p:txBody>
      </p:sp>
      <p:sp>
        <p:nvSpPr>
          <p:cNvPr id="10" name="2 Marcador de contenido"/>
          <p:cNvSpPr>
            <a:spLocks noGrp="1"/>
          </p:cNvSpPr>
          <p:nvPr/>
        </p:nvSpPr>
        <p:spPr>
          <a:xfrm>
            <a:off x="539552" y="1628800"/>
            <a:ext cx="8229600" cy="2952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400" kern="1200" dirty="0"/>
              <a:t>N</a:t>
            </a:r>
            <a:r>
              <a:rPr lang="es-MX" sz="2400" kern="1200" dirty="0" smtClean="0"/>
              <a:t>o hay evidencia de que el </a:t>
            </a:r>
            <a:r>
              <a:rPr lang="es-MX" sz="2400" b="1" kern="1200" dirty="0" smtClean="0">
                <a:solidFill>
                  <a:schemeClr val="accent6">
                    <a:lumMod val="75000"/>
                  </a:schemeClr>
                </a:solidFill>
              </a:rPr>
              <a:t>triclosan</a:t>
            </a:r>
            <a:r>
              <a:rPr lang="es-MX" sz="2400" kern="1200" dirty="0" smtClean="0"/>
              <a:t> (usado en gel antibacterial) provee beneficios adicionales a la salud mayores que simplemente jabón y agua.</a:t>
            </a:r>
          </a:p>
          <a:p>
            <a:pPr algn="just"/>
            <a:r>
              <a:rPr lang="es-MX" sz="2400" kern="1200" dirty="0" smtClean="0"/>
              <a:t>En una sociedad inclinada a crear condiciones de esterilidad quirúrgica en todas partes, los consumidores se deberían de empoderar para parar </a:t>
            </a:r>
            <a:r>
              <a:rPr lang="es-MX" sz="2400" b="1" kern="1200" dirty="0" smtClean="0">
                <a:solidFill>
                  <a:schemeClr val="accent6">
                    <a:lumMod val="75000"/>
                  </a:schemeClr>
                </a:solidFill>
              </a:rPr>
              <a:t>y decir NO a la mercadotecnia </a:t>
            </a:r>
            <a:r>
              <a:rPr lang="es-MX" sz="2400" kern="1200" dirty="0" smtClean="0"/>
              <a:t>agresiva de productos antibacterianos.</a:t>
            </a:r>
            <a:endParaRPr lang="es-MX" sz="2400" kern="1200" dirty="0"/>
          </a:p>
        </p:txBody>
      </p:sp>
    </p:spTree>
    <p:extLst>
      <p:ext uri="{BB962C8B-B14F-4D97-AF65-F5344CB8AC3E}">
        <p14:creationId xmlns:p14="http://schemas.microsoft.com/office/powerpoint/2010/main" val="1219846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1 Título"/>
          <p:cNvSpPr>
            <a:spLocks noGrp="1"/>
          </p:cNvSpPr>
          <p:nvPr/>
        </p:nvSpPr>
        <p:spPr>
          <a:xfrm>
            <a:off x="467544" y="0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6">
                    <a:lumMod val="50000"/>
                  </a:schemeClr>
                </a:solidFill>
                <a:latin typeface="HoratioDBol" pitchFamily="34" charset="0"/>
                <a:ea typeface="+mj-ea"/>
                <a:cs typeface="+mj-cs"/>
              </a:defRPr>
            </a:lvl1pPr>
          </a:lstStyle>
          <a:p>
            <a:r>
              <a:rPr lang="es-MX" kern="1200" dirty="0" smtClean="0"/>
              <a:t>Estadísticas</a:t>
            </a:r>
            <a:endParaRPr lang="es-MX" kern="1200" dirty="0"/>
          </a:p>
        </p:txBody>
      </p:sp>
      <p:sp>
        <p:nvSpPr>
          <p:cNvPr id="5" name="2 Marcador de contenido"/>
          <p:cNvSpPr>
            <a:spLocks noGrp="1"/>
          </p:cNvSpPr>
          <p:nvPr/>
        </p:nvSpPr>
        <p:spPr>
          <a:xfrm>
            <a:off x="611560" y="1484784"/>
            <a:ext cx="7272808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000" kern="1200" dirty="0" smtClean="0">
                <a:solidFill>
                  <a:schemeClr val="accent6">
                    <a:lumMod val="50000"/>
                  </a:schemeClr>
                </a:solidFill>
              </a:rPr>
              <a:t>Las mujeres que trabajan en sus casas tienen un </a:t>
            </a:r>
            <a:r>
              <a:rPr lang="es-MX" sz="2000" b="1" kern="1200" dirty="0" smtClean="0">
                <a:solidFill>
                  <a:schemeClr val="accent6">
                    <a:lumMod val="75000"/>
                  </a:schemeClr>
                </a:solidFill>
              </a:rPr>
              <a:t>55% más peligro de tener cáncer</a:t>
            </a:r>
            <a:r>
              <a:rPr lang="es-MX" sz="2000" b="1" kern="1200" dirty="0" smtClean="0"/>
              <a:t> </a:t>
            </a:r>
            <a:r>
              <a:rPr lang="es-MX" sz="2000" kern="1200" dirty="0" smtClean="0"/>
              <a:t> </a:t>
            </a:r>
            <a:r>
              <a:rPr lang="es-MX" sz="2000" kern="1200" dirty="0" smtClean="0">
                <a:solidFill>
                  <a:srgbClr val="984807"/>
                </a:solidFill>
              </a:rPr>
              <a:t>y/o enfermedades respiratorias.</a:t>
            </a:r>
          </a:p>
          <a:p>
            <a:pPr algn="just"/>
            <a:r>
              <a:rPr lang="es-MX" sz="2000" kern="1200" dirty="0" smtClean="0">
                <a:solidFill>
                  <a:srgbClr val="984807"/>
                </a:solidFill>
              </a:rPr>
              <a:t>En años recientes, se reportaron mas   de </a:t>
            </a:r>
            <a:r>
              <a:rPr lang="es-MX" sz="2000" b="1" kern="1200" dirty="0" smtClean="0">
                <a:solidFill>
                  <a:schemeClr val="accent6">
                    <a:lumMod val="75000"/>
                  </a:schemeClr>
                </a:solidFill>
              </a:rPr>
              <a:t>dos millones de</a:t>
            </a:r>
            <a:r>
              <a:rPr lang="es-MX" sz="2000" kern="1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MX" sz="2000" b="1" kern="1200" dirty="0" smtClean="0">
                <a:solidFill>
                  <a:schemeClr val="accent6">
                    <a:lumMod val="75000"/>
                  </a:schemeClr>
                </a:solidFill>
              </a:rPr>
              <a:t>envenenamientos dentro de casa</a:t>
            </a:r>
            <a:r>
              <a:rPr lang="es-MX" sz="2000" kern="1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MX" sz="2000" kern="1200" dirty="0" smtClean="0">
                <a:solidFill>
                  <a:schemeClr val="accent6">
                    <a:lumMod val="50000"/>
                  </a:schemeClr>
                </a:solidFill>
              </a:rPr>
              <a:t>en un año y 60% de estos, en niños menores de 13 años</a:t>
            </a:r>
            <a:r>
              <a:rPr lang="es-MX" sz="2000" kern="1200" dirty="0" smtClean="0">
                <a:solidFill>
                  <a:schemeClr val="accent6">
                    <a:lumMod val="50000"/>
                  </a:schemeClr>
                </a:solidFill>
                <a:latin typeface="HoratioDMed"/>
              </a:rPr>
              <a:t>.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611560" y="3789040"/>
            <a:ext cx="7704856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s-MX" sz="2000" kern="1200" dirty="0" smtClean="0">
                <a:solidFill>
                  <a:srgbClr val="996633"/>
                </a:solidFill>
                <a:latin typeface="Berlin Sans FB" pitchFamily="34" charset="0"/>
              </a:rPr>
              <a:t>Tenemos un promedio de 700 químicos sintéticos en nuestro cuerpo.</a:t>
            </a:r>
            <a:endParaRPr kumimoji="0" lang="es-MX" sz="2000" b="0" i="0" u="none" strike="noStrike" kern="1200" cap="none" spc="0" normalizeH="0" baseline="0" noProof="0" dirty="0" smtClean="0">
              <a:ln>
                <a:noFill/>
              </a:ln>
              <a:solidFill>
                <a:srgbClr val="996633"/>
              </a:solidFill>
              <a:effectLst/>
              <a:uLnTx/>
              <a:uFillTx/>
              <a:latin typeface="Berlin Sans FB" pitchFamily="34" charset="0"/>
            </a:endParaRPr>
          </a:p>
          <a:p>
            <a:pPr marL="342900" lvl="0" indent="-342900" algn="just">
              <a:spcBef>
                <a:spcPct val="20000"/>
              </a:spcBef>
              <a:buFont typeface="Arial"/>
              <a:buChar char="•"/>
            </a:pPr>
            <a:r>
              <a:rPr lang="es-MX" sz="2000" kern="1200" dirty="0" smtClean="0">
                <a:solidFill>
                  <a:srgbClr val="996633"/>
                </a:solidFill>
                <a:latin typeface="Berlin Sans FB" pitchFamily="34" charset="0"/>
              </a:rPr>
              <a:t>Una muestra promedio de </a:t>
            </a:r>
            <a:r>
              <a:rPr lang="es-MX" sz="2000" b="1" kern="1200" dirty="0" smtClean="0">
                <a:solidFill>
                  <a:schemeClr val="accent6">
                    <a:lumMod val="75000"/>
                  </a:schemeClr>
                </a:solidFill>
                <a:latin typeface="Berlin Sans FB" pitchFamily="34" charset="0"/>
              </a:rPr>
              <a:t>leche materna </a:t>
            </a:r>
            <a:r>
              <a:rPr lang="es-MX" sz="2000" kern="1200" dirty="0" smtClean="0">
                <a:solidFill>
                  <a:srgbClr val="996633"/>
                </a:solidFill>
                <a:latin typeface="Berlin Sans FB" pitchFamily="34" charset="0"/>
              </a:rPr>
              <a:t>de una mujer estadunidense contiene </a:t>
            </a:r>
            <a:r>
              <a:rPr lang="es-MX" sz="2000" b="1" kern="1200" dirty="0" smtClean="0">
                <a:solidFill>
                  <a:schemeClr val="accent6">
                    <a:lumMod val="75000"/>
                  </a:schemeClr>
                </a:solidFill>
                <a:latin typeface="Berlin Sans FB" pitchFamily="34" charset="0"/>
              </a:rPr>
              <a:t>100 contaminantes.</a:t>
            </a:r>
            <a:endParaRPr kumimoji="0" lang="es-MX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609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1 Título"/>
          <p:cNvSpPr>
            <a:spLocks noGrp="1"/>
          </p:cNvSpPr>
          <p:nvPr/>
        </p:nvSpPr>
        <p:spPr>
          <a:xfrm>
            <a:off x="395536" y="0"/>
            <a:ext cx="6952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6">
                    <a:lumMod val="50000"/>
                  </a:schemeClr>
                </a:solidFill>
                <a:latin typeface="HoratioDBol" pitchFamily="34" charset="0"/>
                <a:ea typeface="+mj-ea"/>
                <a:cs typeface="+mj-cs"/>
              </a:defRPr>
            </a:lvl1pPr>
          </a:lstStyle>
          <a:p>
            <a:r>
              <a:rPr lang="es-MX" kern="1200" dirty="0" smtClean="0"/>
              <a:t>Científicos – Industria - Gobierno</a:t>
            </a:r>
            <a:endParaRPr lang="es-MX" kern="1200" dirty="0"/>
          </a:p>
        </p:txBody>
      </p:sp>
      <p:sp>
        <p:nvSpPr>
          <p:cNvPr id="5" name="2 Marcador de contenido"/>
          <p:cNvSpPr>
            <a:spLocks noGrp="1"/>
          </p:cNvSpPr>
          <p:nvPr/>
        </p:nvSpPr>
        <p:spPr>
          <a:xfrm>
            <a:off x="251520" y="1268760"/>
            <a:ext cx="4536504" cy="1224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HoratioDMed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5100" kern="1200" dirty="0" smtClean="0">
                <a:solidFill>
                  <a:srgbClr val="984807"/>
                </a:solidFill>
              </a:rPr>
              <a:t>En los </a:t>
            </a:r>
            <a:r>
              <a:rPr lang="es-MX" sz="5100" kern="1200" dirty="0">
                <a:solidFill>
                  <a:srgbClr val="984807"/>
                </a:solidFill>
              </a:rPr>
              <a:t>ú</a:t>
            </a:r>
            <a:r>
              <a:rPr lang="es-MX" sz="5100" kern="1200" dirty="0" smtClean="0">
                <a:solidFill>
                  <a:srgbClr val="984807"/>
                </a:solidFill>
              </a:rPr>
              <a:t>ltimos 60 años se han creado un estimado de </a:t>
            </a:r>
            <a:r>
              <a:rPr lang="es-MX" sz="5100" b="1" kern="1200" dirty="0" smtClean="0">
                <a:solidFill>
                  <a:schemeClr val="accent6">
                    <a:lumMod val="75000"/>
                  </a:schemeClr>
                </a:solidFill>
              </a:rPr>
              <a:t>85,000 compuestos químicos sintéticos</a:t>
            </a:r>
            <a:r>
              <a:rPr lang="es-MX" sz="5100" kern="1200" dirty="0" smtClean="0">
                <a:solidFill>
                  <a:srgbClr val="984807"/>
                </a:solidFill>
              </a:rPr>
              <a:t> distintos.</a:t>
            </a:r>
            <a:endParaRPr lang="es-MX" sz="4400" kern="1200" dirty="0" smtClean="0">
              <a:solidFill>
                <a:srgbClr val="984807"/>
              </a:solidFill>
            </a:endParaRPr>
          </a:p>
          <a:p>
            <a:pPr algn="just">
              <a:buNone/>
            </a:pPr>
            <a:endParaRPr lang="es-MX" sz="4400" kern="1200" dirty="0" smtClean="0">
              <a:solidFill>
                <a:srgbClr val="984807"/>
              </a:solidFill>
            </a:endParaRPr>
          </a:p>
          <a:p>
            <a:endParaRPr lang="es-MX" kern="1200" dirty="0" smtClean="0">
              <a:solidFill>
                <a:srgbClr val="984807"/>
              </a:solidFill>
            </a:endParaRPr>
          </a:p>
          <a:p>
            <a:endParaRPr lang="es-MX" kern="1200" dirty="0">
              <a:solidFill>
                <a:srgbClr val="984807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249289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s-MX" sz="2000" kern="1200" dirty="0">
                <a:solidFill>
                  <a:schemeClr val="accent6">
                    <a:lumMod val="50000"/>
                  </a:schemeClr>
                </a:solidFill>
              </a:rPr>
              <a:t>Hasta 1995, solo se habían estudiado 400 o el 0.5% sobre sus efectos cancerígenos</a:t>
            </a:r>
            <a:r>
              <a:rPr lang="es-MX" sz="2000" kern="1200" dirty="0" smtClean="0">
                <a:solidFill>
                  <a:schemeClr val="accent6">
                    <a:lumMod val="50000"/>
                  </a:schemeClr>
                </a:solidFill>
              </a:rPr>
              <a:t>.  </a:t>
            </a:r>
            <a:endParaRPr lang="es-MX" sz="2000" kern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2 Marcador de contenido"/>
          <p:cNvSpPr txBox="1">
            <a:spLocks/>
          </p:cNvSpPr>
          <p:nvPr/>
        </p:nvSpPr>
        <p:spPr>
          <a:xfrm>
            <a:off x="107504" y="3573016"/>
            <a:ext cx="684076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MX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Berlin Sans FB" pitchFamily="34" charset="0"/>
                <a:ea typeface="+mn-ea"/>
                <a:cs typeface="+mn-cs"/>
              </a:rPr>
              <a:t>Cada año la Agencia de Protección ambiental (EPA) </a:t>
            </a:r>
            <a:r>
              <a:rPr kumimoji="0" lang="es-MX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  <a:latin typeface="Berlin Sans FB" pitchFamily="34" charset="0"/>
                <a:ea typeface="+mn-ea"/>
                <a:cs typeface="+mn-cs"/>
              </a:rPr>
              <a:t>recibe 2,000 aplicaciones</a:t>
            </a:r>
            <a:r>
              <a:rPr kumimoji="0" lang="es-MX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erlin Sans FB" pitchFamily="34" charset="0"/>
                <a:ea typeface="+mn-ea"/>
                <a:cs typeface="+mn-cs"/>
              </a:rPr>
              <a:t> </a:t>
            </a:r>
            <a:r>
              <a:rPr kumimoji="0" lang="es-MX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Berlin Sans FB" pitchFamily="34" charset="0"/>
                <a:ea typeface="+mn-ea"/>
                <a:cs typeface="+mn-cs"/>
              </a:rPr>
              <a:t>nuevas para ser aprobadas</a:t>
            </a:r>
            <a:r>
              <a:rPr kumimoji="0" lang="es-MX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erlin Sans FB" pitchFamily="34" charset="0"/>
                <a:ea typeface="+mn-ea"/>
                <a:cs typeface="+mn-cs"/>
              </a:rPr>
              <a:t>.</a:t>
            </a:r>
            <a:endParaRPr kumimoji="0" lang="es-MX" sz="3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Berlin Sans FB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Berlin Sans FB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Berlin Sans FB" pitchFamily="34" charset="0"/>
              <a:ea typeface="+mn-ea"/>
              <a:cs typeface="+mn-cs"/>
            </a:endParaRPr>
          </a:p>
        </p:txBody>
      </p:sp>
      <p:sp>
        <p:nvSpPr>
          <p:cNvPr id="8" name="2 Marcador de contenido"/>
          <p:cNvSpPr txBox="1">
            <a:spLocks/>
          </p:cNvSpPr>
          <p:nvPr/>
        </p:nvSpPr>
        <p:spPr>
          <a:xfrm>
            <a:off x="107504" y="4581128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85750" indent="-285750" algn="just">
              <a:buFont typeface="Arial"/>
              <a:buChar char="•"/>
            </a:pPr>
            <a:r>
              <a:rPr lang="es-MX" sz="2300" kern="1200" dirty="0" smtClean="0">
                <a:solidFill>
                  <a:srgbClr val="984807"/>
                </a:solidFill>
              </a:rPr>
              <a:t>En el </a:t>
            </a:r>
            <a:r>
              <a:rPr lang="es-MX" sz="2300" b="1" kern="1200" dirty="0" smtClean="0">
                <a:solidFill>
                  <a:schemeClr val="accent6">
                    <a:lumMod val="75000"/>
                  </a:schemeClr>
                </a:solidFill>
              </a:rPr>
              <a:t>2003, menos de la mitad de todos los químicos presentados para aprobación al EPA fueron aprobados</a:t>
            </a:r>
            <a:r>
              <a:rPr lang="es-MX" sz="2300" b="1" kern="1200" dirty="0" smtClean="0">
                <a:solidFill>
                  <a:srgbClr val="984807"/>
                </a:solidFill>
              </a:rPr>
              <a:t>, </a:t>
            </a:r>
            <a:r>
              <a:rPr lang="es-MX" sz="2300" kern="1200" dirty="0" smtClean="0">
                <a:solidFill>
                  <a:srgbClr val="984807"/>
                </a:solidFill>
              </a:rPr>
              <a:t>aun con datos básicos de toxicidad, 80 % fueron aprobados en menos de tres semanas.</a:t>
            </a:r>
          </a:p>
          <a:p>
            <a:endParaRPr lang="es-MX" sz="2400" kern="1200" dirty="0" smtClean="0"/>
          </a:p>
          <a:p>
            <a:endParaRPr lang="es-MX" sz="2400" kern="1200" dirty="0"/>
          </a:p>
        </p:txBody>
      </p:sp>
    </p:spTree>
    <p:extLst>
      <p:ext uri="{BB962C8B-B14F-4D97-AF65-F5344CB8AC3E}">
        <p14:creationId xmlns:p14="http://schemas.microsoft.com/office/powerpoint/2010/main" val="309609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93EEB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93EEB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48279</TotalTime>
  <Words>3762</Words>
  <Application>Microsoft Macintosh PowerPoint</Application>
  <PresentationFormat>On-screen Show (4:3)</PresentationFormat>
  <Paragraphs>663</Paragraphs>
  <Slides>64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Tema de Office</vt:lpstr>
      <vt:lpstr>PowerPoint Presentation</vt:lpstr>
      <vt:lpstr>Hogar – dulce - hogar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 revolución de los compuestos químicos</vt:lpstr>
      <vt:lpstr>La revolución de los compuestos químicos</vt:lpstr>
      <vt:lpstr>La química de los limpiadores</vt:lpstr>
      <vt:lpstr>PowerPoint Presentation</vt:lpstr>
      <vt:lpstr>PowerPoint Presentation</vt:lpstr>
      <vt:lpstr>PREPARANDO LIMPIADORES NATURALES</vt:lpstr>
      <vt:lpstr>PowerPoint Presentation</vt:lpstr>
      <vt:lpstr>PowerPoint Presentation</vt:lpstr>
      <vt:lpstr>PowerPoint Presentation</vt:lpstr>
      <vt:lpstr>Ingredientes</vt:lpstr>
      <vt:lpstr>Ingredientes</vt:lpstr>
      <vt:lpstr>Ingredientes</vt:lpstr>
      <vt:lpstr>PowerPoint Presentation</vt:lpstr>
      <vt:lpstr>REFRESCA Y AROMATIZA DE FORMA NATURAL</vt:lpstr>
      <vt:lpstr>Para Eliminar Olores</vt:lpstr>
      <vt:lpstr>Para Eliminar Olores</vt:lpstr>
      <vt:lpstr>Información general para elaborar limpiadores</vt:lpstr>
      <vt:lpstr>Precauciones generales</vt:lpstr>
      <vt:lpstr>Limpiadores multiusos</vt:lpstr>
      <vt:lpstr>Limpia-Todo Ácido</vt:lpstr>
      <vt:lpstr>PowerPoint Presentation</vt:lpstr>
      <vt:lpstr>PowerPoint Presentation</vt:lpstr>
      <vt:lpstr>Desengrasante y limpiador para inodoros</vt:lpstr>
      <vt:lpstr>Desinfectantes</vt:lpstr>
      <vt:lpstr>Desinfectantes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ANGELICA MARTINEZ MEDINA</dc:creator>
  <cp:lastModifiedBy>Microsoft Office User</cp:lastModifiedBy>
  <cp:revision>951</cp:revision>
  <cp:lastPrinted>2013-12-10T23:17:56Z</cp:lastPrinted>
  <dcterms:created xsi:type="dcterms:W3CDTF">2013-02-26T23:26:08Z</dcterms:created>
  <dcterms:modified xsi:type="dcterms:W3CDTF">2014-05-29T01:22:34Z</dcterms:modified>
</cp:coreProperties>
</file>