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57" r:id="rId2"/>
    <p:sldId id="258" r:id="rId3"/>
    <p:sldId id="262" r:id="rId4"/>
    <p:sldId id="265" r:id="rId5"/>
    <p:sldId id="287" r:id="rId6"/>
    <p:sldId id="289" r:id="rId7"/>
    <p:sldId id="323" r:id="rId8"/>
    <p:sldId id="320" r:id="rId9"/>
    <p:sldId id="317" r:id="rId10"/>
    <p:sldId id="307" r:id="rId11"/>
    <p:sldId id="308" r:id="rId12"/>
    <p:sldId id="309" r:id="rId13"/>
    <p:sldId id="310" r:id="rId14"/>
    <p:sldId id="296" r:id="rId15"/>
    <p:sldId id="313" r:id="rId16"/>
    <p:sldId id="312" r:id="rId17"/>
    <p:sldId id="322" r:id="rId18"/>
    <p:sldId id="311" r:id="rId19"/>
    <p:sldId id="297" r:id="rId20"/>
    <p:sldId id="316" r:id="rId21"/>
    <p:sldId id="286" r:id="rId22"/>
    <p:sldId id="285" r:id="rId23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99"/>
    <a:srgbClr val="008000"/>
    <a:srgbClr val="20562A"/>
    <a:srgbClr val="C5FF8B"/>
    <a:srgbClr val="EAFFD5"/>
    <a:srgbClr val="6666FF"/>
    <a:srgbClr val="FF9933"/>
    <a:srgbClr val="FF00FF"/>
    <a:srgbClr val="FF6600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9" autoAdjust="0"/>
    <p:restoredTop sz="74956" autoAdjust="0"/>
  </p:normalViewPr>
  <p:slideViewPr>
    <p:cSldViewPr showGuides="1">
      <p:cViewPr varScale="1">
        <p:scale>
          <a:sx n="70" d="100"/>
          <a:sy n="70" d="100"/>
        </p:scale>
        <p:origin x="1180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918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56" d="100"/>
          <a:sy n="56" d="100"/>
        </p:scale>
        <p:origin x="-1860" y="-96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FF9E9931-278A-481C-A459-92CA182A409E}" type="datetimeFigureOut">
              <a:rPr lang="en-US" smtClean="0"/>
              <a:pPr/>
              <a:t>2/5/2016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9A3FDF28-9F35-4516-9346-97F40C0B83AB}" type="slidenum">
              <a:rPr lang="es-MX" smtClean="0"/>
              <a:pPr/>
              <a:t>‹#›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11942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9C533940-F01A-4924-9C8E-CCE0C8482923}" type="datetimeFigureOut">
              <a:rPr lang="en-US" smtClean="0"/>
              <a:pPr/>
              <a:t>2/5/2016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85041AAA-9B33-49E3-A153-56DAE46B59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0496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B322D76-0B74-43A9-9AE3-D30F55774B82}" type="slidenum">
              <a:rPr lang="en-US"/>
              <a:pPr/>
              <a:t>1</a:t>
            </a:fld>
            <a:endParaRPr lang="en-US" dirty="0"/>
          </a:p>
        </p:txBody>
      </p:sp>
      <p:sp>
        <p:nvSpPr>
          <p:cNvPr id="215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20669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 sz="1000" noProof="0" dirty="0">
              <a:latin typeface="Cambria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041AAA-9B33-49E3-A153-56DAE46B59FB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28372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 sz="1000" noProof="0" dirty="0">
              <a:latin typeface="Cambria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041AAA-9B33-49E3-A153-56DAE46B59FB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59586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MX" dirty="0" smtClean="0"/>
              <a:t>Es una</a:t>
            </a:r>
            <a:r>
              <a:rPr lang="es-MX" baseline="0" dirty="0" smtClean="0"/>
              <a:t> declaración formal sobre el compromiso del colectivo escolar con los buenos hábitos y prácticas ambientales que se hace en forma de lema, acróstico o eslogan  y se exhibe por toda la escuela para animar y unificar a dicho colectivo escolar. </a:t>
            </a:r>
            <a:endParaRPr lang="es-MX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041AAA-9B33-49E3-A153-56DAE46B59FB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0733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1000" baseline="0" noProof="0" dirty="0" smtClean="0">
              <a:latin typeface="Cambria" pitchFamily="18" charset="0"/>
            </a:endParaRPr>
          </a:p>
          <a:p>
            <a:r>
              <a:rPr lang="es-ES_tradnl" sz="1000" noProof="0" dirty="0" smtClean="0">
                <a:latin typeface="Cambria" pitchFamily="18" charset="0"/>
              </a:rPr>
              <a:t>Un Día de Acción es un día que se elige durante el semestre para hacer una</a:t>
            </a:r>
            <a:r>
              <a:rPr lang="es-ES_tradnl" sz="1000" baseline="0" noProof="0" dirty="0" smtClean="0">
                <a:latin typeface="Cambria" pitchFamily="18" charset="0"/>
              </a:rPr>
              <a:t> acción que tenga un amplio impacto en la comunidad y al que se le de mucha visibilidad en los medios para inspirar a mas personas a actuar en beneficio del medio ambiente. En el caso de ustedes, puede una Feria del Agua o pueden diseñar algo nuevo.</a:t>
            </a:r>
            <a:endParaRPr lang="es-ES_tradnl" sz="1000" noProof="0" dirty="0">
              <a:latin typeface="Cambria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041AAA-9B33-49E3-A153-56DAE46B59FB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7375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 sz="1000" noProof="0" dirty="0">
              <a:latin typeface="Cambria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041AAA-9B33-49E3-A153-56DAE46B59FB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7550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MX" sz="1000" noProof="0" dirty="0" smtClean="0">
                <a:latin typeface="Cambria" pitchFamily="18" charset="0"/>
              </a:rPr>
              <a:t>Preguntar a los maestros: “¿Por qué</a:t>
            </a:r>
            <a:r>
              <a:rPr lang="es-MX" sz="1000" baseline="0" noProof="0" dirty="0" smtClean="0">
                <a:latin typeface="Cambria" pitchFamily="18" charset="0"/>
              </a:rPr>
              <a:t> es necesario hacer un constante monitoreo y evaluación?”</a:t>
            </a:r>
          </a:p>
          <a:p>
            <a:endParaRPr lang="es-MX" sz="1000" baseline="0" noProof="0" dirty="0" smtClean="0">
              <a:latin typeface="Cambria" pitchFamily="18" charset="0"/>
            </a:endParaRPr>
          </a:p>
          <a:p>
            <a:r>
              <a:rPr lang="es-MX" sz="1000" baseline="0" noProof="0" dirty="0" smtClean="0">
                <a:latin typeface="Cambria" pitchFamily="18" charset="0"/>
              </a:rPr>
              <a:t>-Para saber si vas por buen camino para alcanzar tu meta o si debes re-considerar tus acciones.</a:t>
            </a:r>
          </a:p>
          <a:p>
            <a:endParaRPr lang="es-MX" sz="1000" baseline="0" noProof="0" dirty="0" smtClean="0">
              <a:latin typeface="Cambria" pitchFamily="18" charset="0"/>
            </a:endParaRPr>
          </a:p>
          <a:p>
            <a:r>
              <a:rPr lang="es-MX" sz="1000" baseline="0" noProof="0" dirty="0" smtClean="0">
                <a:latin typeface="Cambria" pitchFamily="18" charset="0"/>
              </a:rPr>
              <a:t>- Porque si no evalúas lo que estás haciendo, cómo sabes si  lo estás haciendo bien.</a:t>
            </a:r>
            <a:endParaRPr lang="es-MX" sz="1000" noProof="0" dirty="0">
              <a:latin typeface="Cambria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041AAA-9B33-49E3-A153-56DAE46B59FB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294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041AAA-9B33-49E3-A153-56DAE46B59FB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98429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C7A5F42-3AC6-4C71-AA00-D43B9E03502F}" type="slidenum">
              <a:rPr lang="en-US"/>
              <a:pPr/>
              <a:t>21</a:t>
            </a:fld>
            <a:endParaRPr lang="en-US"/>
          </a:p>
        </p:txBody>
      </p:sp>
      <p:sp>
        <p:nvSpPr>
          <p:cNvPr id="229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9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156908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EB984F7-8589-4D74-84B8-6ABC5CE25876}" type="slidenum">
              <a:rPr lang="en-US"/>
              <a:pPr/>
              <a:t>22</a:t>
            </a:fld>
            <a:endParaRPr lang="en-US"/>
          </a:p>
        </p:txBody>
      </p:sp>
      <p:sp>
        <p:nvSpPr>
          <p:cNvPr id="228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8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Así</a:t>
            </a:r>
            <a:r>
              <a:rPr lang="en-US" baseline="0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…….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61409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D46A7A-8B52-41C7-88DD-E0011BDEE112}" type="slidenum">
              <a:rPr lang="en-US"/>
              <a:pPr/>
              <a:t>2</a:t>
            </a:fld>
            <a:endParaRPr lang="en-US" dirty="0"/>
          </a:p>
        </p:txBody>
      </p:sp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sz="1000" dirty="0">
                <a:latin typeface="Cambria" pitchFamily="18" charset="0"/>
              </a:rPr>
              <a:t>PROBEA son las siglas de </a:t>
            </a:r>
            <a:r>
              <a:rPr lang="es-MX" sz="1000" dirty="0" smtClean="0">
                <a:latin typeface="Cambria" pitchFamily="18" charset="0"/>
              </a:rPr>
              <a:t>Proyecto Bioregional </a:t>
            </a:r>
            <a:r>
              <a:rPr lang="es-MX" sz="1000" dirty="0">
                <a:latin typeface="Cambria" pitchFamily="18" charset="0"/>
              </a:rPr>
              <a:t>de </a:t>
            </a:r>
            <a:r>
              <a:rPr lang="es-MX" sz="1000" dirty="0" smtClean="0">
                <a:latin typeface="Cambria" pitchFamily="18" charset="0"/>
              </a:rPr>
              <a:t>Educación Ambiental </a:t>
            </a:r>
            <a:r>
              <a:rPr lang="es-MX" sz="1000" dirty="0">
                <a:latin typeface="Cambria" pitchFamily="18" charset="0"/>
              </a:rPr>
              <a:t>y es u</a:t>
            </a:r>
            <a:r>
              <a:rPr lang="es-MX" sz="1000" dirty="0">
                <a:solidFill>
                  <a:srgbClr val="000000"/>
                </a:solidFill>
                <a:latin typeface="Cambria" pitchFamily="18" charset="0"/>
              </a:rPr>
              <a:t>n programa del </a:t>
            </a:r>
            <a:r>
              <a:rPr lang="es-MX" sz="1000" dirty="0">
                <a:solidFill>
                  <a:schemeClr val="folHlink"/>
                </a:solidFill>
                <a:latin typeface="Cambria" pitchFamily="18" charset="0"/>
              </a:rPr>
              <a:t>Museo de Historia Natural de San Diego</a:t>
            </a:r>
            <a:r>
              <a:rPr lang="es-MX" sz="1000" dirty="0">
                <a:solidFill>
                  <a:srgbClr val="000000"/>
                </a:solidFill>
                <a:latin typeface="Cambria" pitchFamily="18" charset="0"/>
              </a:rPr>
              <a:t> que comenzó como una colaboración binacional entre asociados Mexicanos y de los Estados Unidos</a:t>
            </a:r>
            <a:endParaRPr lang="en-US" sz="1000" dirty="0">
              <a:solidFill>
                <a:srgbClr val="000000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04692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414B62-DA28-4BA9-B849-1C42A032AE90}" type="slidenum">
              <a:rPr lang="en-US"/>
              <a:pPr/>
              <a:t>3</a:t>
            </a:fld>
            <a:endParaRPr lang="en-US" dirty="0"/>
          </a:p>
        </p:txBody>
      </p:sp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2688" y="696913"/>
            <a:ext cx="4648200" cy="3486150"/>
          </a:xfrm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5039" y="4418013"/>
            <a:ext cx="5140325" cy="4181475"/>
          </a:xfrm>
        </p:spPr>
        <p:txBody>
          <a:bodyPr/>
          <a:lstStyle/>
          <a:p>
            <a:r>
              <a:rPr lang="es-MX" sz="1000" dirty="0"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</a:rPr>
              <a:t>Nuestra audiencia principal son maestros y promotores comunitarios y juntos, son </a:t>
            </a:r>
            <a:r>
              <a:rPr lang="es-MX" sz="10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</a:rPr>
              <a:t>más </a:t>
            </a:r>
            <a:r>
              <a:rPr lang="es-MX" sz="1000" dirty="0"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</a:rPr>
              <a:t>de 4,000 personas las que han participado en nuestros diferentes programas.</a:t>
            </a:r>
          </a:p>
          <a:p>
            <a:endParaRPr lang="es-MX" sz="1000" dirty="0"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r>
              <a:rPr lang="es-MX" sz="1000" dirty="0"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</a:rPr>
              <a:t>A lo largo de los años hemos producido varios eventos comunitarios en toda la península.</a:t>
            </a:r>
          </a:p>
          <a:p>
            <a:endParaRPr lang="es-MX" sz="1000" dirty="0">
              <a:effectLst>
                <a:outerShdw blurRad="38100" dist="38100" dir="2700000" algn="tl">
                  <a:srgbClr val="C0C0C0"/>
                </a:outerShdw>
              </a:effectLst>
              <a:latin typeface="Cambria" pitchFamily="18" charset="0"/>
            </a:endParaRPr>
          </a:p>
          <a:p>
            <a:r>
              <a:rPr lang="es-MX" sz="1000" dirty="0"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</a:rPr>
              <a:t>En el 2005 añadimos el componente de proyectos escolares y comunitarios a nuestros programas y estamos muy complacidos con el numero de proyectos que se han realizado, la creatividad que representan y el éxito que ha tenido cada uno de ellos.</a:t>
            </a:r>
          </a:p>
        </p:txBody>
      </p:sp>
    </p:spTree>
    <p:extLst>
      <p:ext uri="{BB962C8B-B14F-4D97-AF65-F5344CB8AC3E}">
        <p14:creationId xmlns:p14="http://schemas.microsoft.com/office/powerpoint/2010/main" val="19190072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2C4E54E-0F3A-4CA1-9432-85632E4D203B}" type="slidenum">
              <a:rPr lang="en-US"/>
              <a:pPr/>
              <a:t>4</a:t>
            </a:fld>
            <a:endParaRPr lang="en-US" dirty="0"/>
          </a:p>
        </p:txBody>
      </p:sp>
      <p:sp>
        <p:nvSpPr>
          <p:cNvPr id="221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1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sz="1000" dirty="0">
                <a:latin typeface="Cambria" pitchFamily="18" charset="0"/>
              </a:rPr>
              <a:t>Estos son algunos ejemplos de donantes que apoyan nuestro trabajo.</a:t>
            </a:r>
          </a:p>
          <a:p>
            <a:r>
              <a:rPr lang="es-MX" sz="1000" dirty="0">
                <a:latin typeface="Cambria" pitchFamily="18" charset="0"/>
              </a:rPr>
              <a:t>Pero, ¿por qué tiene éxito PROBEA?</a:t>
            </a:r>
          </a:p>
          <a:p>
            <a:endParaRPr lang="es-MX" sz="1000" dirty="0">
              <a:latin typeface="Cambria" pitchFamily="18" charset="0"/>
            </a:endParaRPr>
          </a:p>
          <a:p>
            <a:r>
              <a:rPr lang="es-MX" sz="1000" dirty="0">
                <a:latin typeface="Cambria" pitchFamily="18" charset="0"/>
              </a:rPr>
              <a:t>Porque en </a:t>
            </a:r>
            <a:r>
              <a:rPr lang="es-MX" sz="1000" dirty="0" smtClean="0">
                <a:latin typeface="Cambria" pitchFamily="18" charset="0"/>
              </a:rPr>
              <a:t>PROBEA siempre estamos buscando maneras de crear nuevos programas y a la vez constantemente midiendo nuestros resultados para mejorar </a:t>
            </a:r>
            <a:r>
              <a:rPr lang="es-MX" sz="1000" dirty="0">
                <a:latin typeface="Cambria" pitchFamily="18" charset="0"/>
              </a:rPr>
              <a:t>y </a:t>
            </a:r>
            <a:r>
              <a:rPr lang="es-MX" sz="1000" dirty="0" smtClean="0">
                <a:latin typeface="Cambria" pitchFamily="18" charset="0"/>
              </a:rPr>
              <a:t>tener </a:t>
            </a:r>
            <a:r>
              <a:rPr lang="es-MX" sz="1000" dirty="0">
                <a:latin typeface="Cambria" pitchFamily="18" charset="0"/>
              </a:rPr>
              <a:t>el mayor impacto positivo en nuestro ambiente y en beneficio de la comunidad. </a:t>
            </a:r>
          </a:p>
          <a:p>
            <a:r>
              <a:rPr lang="es-MX" sz="1000" dirty="0">
                <a:latin typeface="Cambria" pitchFamily="18" charset="0"/>
              </a:rPr>
              <a:t>Cuando integramos el componente de proyectos en nuestros programas comenzamos a ver todo lo que era posible </a:t>
            </a:r>
            <a:r>
              <a:rPr lang="es-MX" sz="1000" dirty="0" smtClean="0">
                <a:latin typeface="Cambria" pitchFamily="18" charset="0"/>
              </a:rPr>
              <a:t>lograr,</a:t>
            </a:r>
            <a:r>
              <a:rPr lang="es-MX" sz="1000" baseline="0" dirty="0" smtClean="0">
                <a:latin typeface="Cambria" pitchFamily="18" charset="0"/>
              </a:rPr>
              <a:t> ya que </a:t>
            </a:r>
            <a:r>
              <a:rPr lang="es-MX" sz="1000" dirty="0" smtClean="0">
                <a:latin typeface="Cambria" pitchFamily="18" charset="0"/>
              </a:rPr>
              <a:t>son </a:t>
            </a:r>
            <a:r>
              <a:rPr lang="es-MX" sz="1000" dirty="0">
                <a:latin typeface="Cambria" pitchFamily="18" charset="0"/>
              </a:rPr>
              <a:t>la manera en que se demuestra objetivamente cómo cambia la psicología ambiental y se transforma la actitud. </a:t>
            </a:r>
            <a:r>
              <a:rPr lang="es-MX" sz="1000" dirty="0" smtClean="0">
                <a:latin typeface="Cambria" pitchFamily="18" charset="0"/>
              </a:rPr>
              <a:t>Eso nos inspiró</a:t>
            </a:r>
            <a:r>
              <a:rPr lang="es-MX" sz="1000" baseline="0" dirty="0" smtClean="0">
                <a:latin typeface="Cambria" pitchFamily="18" charset="0"/>
              </a:rPr>
              <a:t> a pensar en que si hay tanto impacto con cada maestro haciendo un proyecto  por su cuenta, cual no </a:t>
            </a:r>
            <a:r>
              <a:rPr lang="es-MX" sz="1000" i="0" baseline="0" dirty="0" smtClean="0">
                <a:latin typeface="Cambria" pitchFamily="18" charset="0"/>
              </a:rPr>
              <a:t>seria el impacto de toda una escuela participando en conjunto en un solo proyecto!!!</a:t>
            </a:r>
          </a:p>
          <a:p>
            <a:r>
              <a:rPr lang="es-MX" sz="1000" i="0" baseline="0" dirty="0" smtClean="0">
                <a:latin typeface="Cambria" pitchFamily="18" charset="0"/>
              </a:rPr>
              <a:t>Así que escribimos una propuesta y obtuvimos los fondos para diseñar y desarrollar el programa </a:t>
            </a:r>
            <a:r>
              <a:rPr lang="en-US" sz="1000" b="1" dirty="0" smtClean="0">
                <a:solidFill>
                  <a:srgbClr val="FF6600"/>
                </a:solidFill>
                <a:latin typeface="+mn-lt"/>
              </a:rPr>
              <a:t>ESCUELA INTELIGENTE: PRÁCTICAS</a:t>
            </a:r>
            <a:r>
              <a:rPr lang="en-US" sz="1000" b="1" dirty="0" smtClean="0">
                <a:solidFill>
                  <a:srgbClr val="00CC00"/>
                </a:solidFill>
                <a:latin typeface="+mn-lt"/>
              </a:rPr>
              <a:t> </a:t>
            </a:r>
            <a:r>
              <a:rPr lang="en-US" sz="1000" b="1" dirty="0" smtClean="0">
                <a:solidFill>
                  <a:srgbClr val="008000"/>
                </a:solidFill>
                <a:latin typeface="+mn-lt"/>
              </a:rPr>
              <a:t>VERDES</a:t>
            </a:r>
            <a:r>
              <a:rPr lang="en-US" sz="1000" b="1" dirty="0" smtClean="0">
                <a:solidFill>
                  <a:srgbClr val="00CC00"/>
                </a:solidFill>
                <a:latin typeface="+mn-lt"/>
              </a:rPr>
              <a:t> </a:t>
            </a:r>
            <a:r>
              <a:rPr lang="en-US" sz="1000" b="1" dirty="0" smtClean="0">
                <a:solidFill>
                  <a:srgbClr val="FF6600"/>
                </a:solidFill>
                <a:latin typeface="+mn-lt"/>
              </a:rPr>
              <a:t>EN BAJA CALIFORNIA</a:t>
            </a:r>
            <a:endParaRPr lang="es-MX" sz="1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620127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MX" noProof="0" dirty="0" smtClean="0"/>
              <a:t>El programa </a:t>
            </a:r>
            <a:r>
              <a:rPr lang="es-MX" sz="1000" noProof="0" dirty="0" smtClean="0"/>
              <a:t>ESCUELA INTELIGENTE: PRÁCTICAS VERDES EN BAJA CALIFORNIA está modelado en diversos programas de Escuela Verde o Eco-Escuela que hay en todo el mundo. Está contemplado a 5 años, y nosotros hemos obtenido los fondos para el primer año. Esperamos que los resultados nos ayuden a obtener mas fondos para el futuro,</a:t>
            </a:r>
            <a:r>
              <a:rPr lang="es-MX" sz="1000" baseline="0" noProof="0" dirty="0" smtClean="0"/>
              <a:t> pero esté PROBEA o no, ustedes ya estarán empoderados para seguir con el programa.  </a:t>
            </a:r>
            <a:endParaRPr lang="es-MX" sz="1000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041AAA-9B33-49E3-A153-56DAE46B59FB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9927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MX" dirty="0" smtClean="0"/>
              <a:t>¿Y como se comienza?</a:t>
            </a:r>
            <a:endParaRPr lang="es-MX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041AAA-9B33-49E3-A153-56DAE46B59FB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8343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_tradnl" sz="1000" noProof="0" dirty="0" smtClean="0">
                <a:latin typeface="Cambria" pitchFamily="18" charset="0"/>
              </a:rPr>
              <a:t>Porque sabemos que ustedes</a:t>
            </a:r>
            <a:r>
              <a:rPr lang="es-ES_tradnl" sz="1000" baseline="0" noProof="0" dirty="0" smtClean="0">
                <a:latin typeface="Cambria" pitchFamily="18" charset="0"/>
              </a:rPr>
              <a:t> están comprometidos a mejorar el medio ambiente y formar una comunidad responsable en su colegio. </a:t>
            </a:r>
            <a:endParaRPr lang="es-ES_tradnl" sz="1000" noProof="0" dirty="0">
              <a:latin typeface="Cambria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041AAA-9B33-49E3-A153-56DAE46B59FB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7856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_tradnl" sz="1000" noProof="0" dirty="0">
              <a:latin typeface="Cambria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041AAA-9B33-49E3-A153-56DAE46B59FB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1471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s-ES_tradnl" sz="1000" noProof="0" dirty="0" smtClean="0">
                <a:latin typeface="Cambria" pitchFamily="18" charset="0"/>
              </a:rPr>
              <a:t>Lo primero es elegir el tema para este ciclo</a:t>
            </a:r>
            <a:r>
              <a:rPr lang="es-ES_tradnl" sz="1000" baseline="0" noProof="0" dirty="0" smtClean="0">
                <a:latin typeface="Cambria" pitchFamily="18" charset="0"/>
              </a:rPr>
              <a:t> escolar. El tema debe reflejar la principal inquietud ambiental que muestra el colectivo escolar. </a:t>
            </a:r>
          </a:p>
          <a:p>
            <a:r>
              <a:rPr lang="es-ES_tradnl" sz="1000" baseline="0" noProof="0" dirty="0" smtClean="0">
                <a:latin typeface="Cambria" pitchFamily="18" charset="0"/>
              </a:rPr>
              <a:t>Una vez elegido el tema se procede a realizar los 7 pasos necesarios para convertirse en Escuela Inteligente.</a:t>
            </a:r>
            <a:endParaRPr lang="es-ES_tradnl" sz="1000" noProof="0" dirty="0">
              <a:latin typeface="Cambria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041AAA-9B33-49E3-A153-56DAE46B59FB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8813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D1754-0F6D-4498-91F2-2A0B12042E11}" type="datetimeFigureOut">
              <a:rPr lang="en-US" smtClean="0"/>
              <a:pPr/>
              <a:t>2/5/2016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2F87C-0D18-4895-9484-645099BD11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D1754-0F6D-4498-91F2-2A0B12042E11}" type="datetimeFigureOut">
              <a:rPr lang="en-US" smtClean="0"/>
              <a:pPr/>
              <a:t>2/5/2016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2F87C-0D18-4895-9484-645099BD11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D1754-0F6D-4498-91F2-2A0B12042E11}" type="datetimeFigureOut">
              <a:rPr lang="en-US" smtClean="0"/>
              <a:pPr/>
              <a:t>2/5/2016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2F87C-0D18-4895-9484-645099BD11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381000"/>
            <a:ext cx="82296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87F291B-D051-449D-A210-1F595254E04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A7003DD-09E3-45D4-81E9-31CE35ECF61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D1754-0F6D-4498-91F2-2A0B12042E11}" type="datetimeFigureOut">
              <a:rPr lang="en-US" smtClean="0"/>
              <a:pPr/>
              <a:t>2/5/2016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2F87C-0D18-4895-9484-645099BD11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D1754-0F6D-4498-91F2-2A0B12042E11}" type="datetimeFigureOut">
              <a:rPr lang="en-US" smtClean="0"/>
              <a:pPr/>
              <a:t>2/5/2016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2F87C-0D18-4895-9484-645099BD11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D1754-0F6D-4498-91F2-2A0B12042E11}" type="datetimeFigureOut">
              <a:rPr lang="en-US" smtClean="0"/>
              <a:pPr/>
              <a:t>2/5/2016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2F87C-0D18-4895-9484-645099BD11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D1754-0F6D-4498-91F2-2A0B12042E11}" type="datetimeFigureOut">
              <a:rPr lang="en-US" smtClean="0"/>
              <a:pPr/>
              <a:t>2/5/2016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2F87C-0D18-4895-9484-645099BD11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D1754-0F6D-4498-91F2-2A0B12042E11}" type="datetimeFigureOut">
              <a:rPr lang="en-US" smtClean="0"/>
              <a:pPr/>
              <a:t>2/5/2016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2F87C-0D18-4895-9484-645099BD11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D1754-0F6D-4498-91F2-2A0B12042E11}" type="datetimeFigureOut">
              <a:rPr lang="en-US" smtClean="0"/>
              <a:pPr/>
              <a:t>2/5/2016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2F87C-0D18-4895-9484-645099BD11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D1754-0F6D-4498-91F2-2A0B12042E11}" type="datetimeFigureOut">
              <a:rPr lang="en-US" smtClean="0"/>
              <a:pPr/>
              <a:t>2/5/2016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2F87C-0D18-4895-9484-645099BD11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9D1754-0F6D-4498-91F2-2A0B12042E11}" type="datetimeFigureOut">
              <a:rPr lang="en-US" smtClean="0"/>
              <a:pPr/>
              <a:t>2/5/2016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2F87C-0D18-4895-9484-645099BD116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30">
          <a:fgClr>
            <a:srgbClr val="C5FF8B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9D1754-0F6D-4498-91F2-2A0B12042E11}" type="datetimeFigureOut">
              <a:rPr lang="en-US" smtClean="0"/>
              <a:pPr/>
              <a:t>2/5/2016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12F87C-0D18-4895-9484-645099BD116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slow">
    <p:pull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11.jpeg"/><Relationship Id="rId18" Type="http://schemas.openxmlformats.org/officeDocument/2006/relationships/image" Target="../media/image16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12" Type="http://schemas.openxmlformats.org/officeDocument/2006/relationships/image" Target="../media/image10.jpeg"/><Relationship Id="rId17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jpeg"/><Relationship Id="rId20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11" Type="http://schemas.openxmlformats.org/officeDocument/2006/relationships/image" Target="../media/image9.jpeg"/><Relationship Id="rId5" Type="http://schemas.openxmlformats.org/officeDocument/2006/relationships/image" Target="../media/image3.jpeg"/><Relationship Id="rId15" Type="http://schemas.openxmlformats.org/officeDocument/2006/relationships/image" Target="../media/image13.jpeg"/><Relationship Id="rId10" Type="http://schemas.openxmlformats.org/officeDocument/2006/relationships/image" Target="../media/image8.jpeg"/><Relationship Id="rId19" Type="http://schemas.openxmlformats.org/officeDocument/2006/relationships/image" Target="../media/image17.jpeg"/><Relationship Id="rId4" Type="http://schemas.openxmlformats.org/officeDocument/2006/relationships/image" Target="../media/image2.jpeg"/><Relationship Id="rId9" Type="http://schemas.openxmlformats.org/officeDocument/2006/relationships/image" Target="../media/image7.jpeg"/><Relationship Id="rId14" Type="http://schemas.openxmlformats.org/officeDocument/2006/relationships/image" Target="../media/image1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33.png"/><Relationship Id="rId7" Type="http://schemas.openxmlformats.org/officeDocument/2006/relationships/image" Target="../media/image37.w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6.wmf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4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8.jpeg"/><Relationship Id="rId5" Type="http://schemas.microsoft.com/office/2007/relationships/hdphoto" Target="../media/hdphoto1.wdp"/><Relationship Id="rId4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8.jpe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56.w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w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8.jpe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7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lum bright="46000"/>
          </a:blip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27213" y="1360488"/>
            <a:ext cx="6013450" cy="4114800"/>
          </a:xfrm>
          <a:prstGeom prst="rect">
            <a:avLst/>
          </a:prstGeom>
          <a:noFill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43200" y="0"/>
            <a:ext cx="2266950" cy="1481138"/>
          </a:xfrm>
          <a:prstGeom prst="rect">
            <a:avLst/>
          </a:prstGeom>
          <a:noFill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 cstate="print"/>
          <a:srcRect t="4489" b="13048"/>
          <a:stretch>
            <a:fillRect/>
          </a:stretch>
        </p:blipFill>
        <p:spPr bwMode="auto">
          <a:xfrm>
            <a:off x="7750175" y="5326063"/>
            <a:ext cx="1393825" cy="1531937"/>
          </a:xfrm>
          <a:prstGeom prst="rect">
            <a:avLst/>
          </a:prstGeom>
          <a:noFill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19713" y="0"/>
            <a:ext cx="2082800" cy="1562100"/>
          </a:xfrm>
          <a:prstGeom prst="rect">
            <a:avLst/>
          </a:prstGeom>
          <a:noFill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8" cstate="print"/>
          <a:srcRect r="12825"/>
          <a:stretch>
            <a:fillRect/>
          </a:stretch>
        </p:blipFill>
        <p:spPr bwMode="auto">
          <a:xfrm>
            <a:off x="1588" y="3892550"/>
            <a:ext cx="1992312" cy="1290638"/>
          </a:xfrm>
          <a:prstGeom prst="rect">
            <a:avLst/>
          </a:prstGeom>
          <a:noFill/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998663" y="5461000"/>
            <a:ext cx="1862137" cy="1397000"/>
          </a:xfrm>
          <a:prstGeom prst="rect">
            <a:avLst/>
          </a:prstGeom>
          <a:noFill/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788025" y="5441950"/>
            <a:ext cx="1890713" cy="1416050"/>
          </a:xfrm>
          <a:prstGeom prst="rect">
            <a:avLst/>
          </a:prstGeom>
          <a:noFill/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919538" y="5500688"/>
            <a:ext cx="1809750" cy="1357312"/>
          </a:xfrm>
          <a:prstGeom prst="rect">
            <a:avLst/>
          </a:prstGeom>
          <a:noFill/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451725" y="0"/>
            <a:ext cx="1716088" cy="1289050"/>
          </a:xfrm>
          <a:prstGeom prst="rect">
            <a:avLst/>
          </a:prstGeom>
          <a:noFill/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499350" y="2438400"/>
            <a:ext cx="1644650" cy="1233488"/>
          </a:xfrm>
          <a:prstGeom prst="rect">
            <a:avLst/>
          </a:prstGeom>
          <a:noFill/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14" cstate="print"/>
          <a:srcRect r="5595"/>
          <a:stretch>
            <a:fillRect/>
          </a:stretch>
        </p:blipFill>
        <p:spPr bwMode="auto">
          <a:xfrm>
            <a:off x="0" y="0"/>
            <a:ext cx="2116138" cy="1492250"/>
          </a:xfrm>
          <a:prstGeom prst="rect">
            <a:avLst/>
          </a:prstGeom>
          <a:noFill/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5243513"/>
            <a:ext cx="1924050" cy="1614487"/>
          </a:xfrm>
          <a:prstGeom prst="rect">
            <a:avLst/>
          </a:prstGeom>
          <a:noFill/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16" cstate="print"/>
          <a:srcRect r="1563"/>
          <a:stretch>
            <a:fillRect/>
          </a:stretch>
        </p:blipFill>
        <p:spPr bwMode="auto">
          <a:xfrm>
            <a:off x="1588" y="2978150"/>
            <a:ext cx="2200275" cy="868363"/>
          </a:xfrm>
          <a:prstGeom prst="rect">
            <a:avLst/>
          </a:prstGeom>
          <a:noFill/>
        </p:spPr>
      </p:pic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0" y="1524000"/>
            <a:ext cx="1873250" cy="1406525"/>
          </a:xfrm>
          <a:prstGeom prst="rect">
            <a:avLst/>
          </a:prstGeom>
          <a:noFill/>
        </p:spPr>
      </p:pic>
      <p:pic>
        <p:nvPicPr>
          <p:cNvPr id="3089" name="Picture 17"/>
          <p:cNvPicPr>
            <a:picLocks noChangeAspect="1" noChangeArrowheads="1"/>
          </p:cNvPicPr>
          <p:nvPr/>
        </p:nvPicPr>
        <p:blipFill>
          <a:blip r:embed="rId18" cstate="print"/>
          <a:srcRect t="5907"/>
          <a:stretch>
            <a:fillRect/>
          </a:stretch>
        </p:blipFill>
        <p:spPr bwMode="auto">
          <a:xfrm>
            <a:off x="7529513" y="1370013"/>
            <a:ext cx="1638300" cy="1155700"/>
          </a:xfrm>
          <a:prstGeom prst="rect">
            <a:avLst/>
          </a:prstGeom>
          <a:noFill/>
        </p:spPr>
      </p:pic>
      <p:pic>
        <p:nvPicPr>
          <p:cNvPr id="3090" name="Picture 18"/>
          <p:cNvPicPr>
            <a:picLocks noChangeAspect="1" noChangeArrowheads="1"/>
          </p:cNvPicPr>
          <p:nvPr/>
        </p:nvPicPr>
        <p:blipFill>
          <a:blip r:embed="rId19" cstate="print"/>
          <a:srcRect t="4317" b="5724"/>
          <a:stretch>
            <a:fillRect/>
          </a:stretch>
        </p:blipFill>
        <p:spPr bwMode="auto">
          <a:xfrm>
            <a:off x="7842250" y="3736975"/>
            <a:ext cx="1301750" cy="1560513"/>
          </a:xfrm>
          <a:prstGeom prst="rect">
            <a:avLst/>
          </a:prstGeom>
          <a:noFill/>
        </p:spPr>
      </p:pic>
      <p:pic>
        <p:nvPicPr>
          <p:cNvPr id="3091" name="Picture 19" descr="PROBEA logo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3429000" y="1981200"/>
            <a:ext cx="2760663" cy="276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686800" cy="1524000"/>
          </a:xfrm>
        </p:spPr>
        <p:txBody>
          <a:bodyPr>
            <a:noAutofit/>
          </a:bodyPr>
          <a:lstStyle/>
          <a:p>
            <a:pPr>
              <a:lnSpc>
                <a:spcPts val="5280"/>
              </a:lnSpc>
            </a:pPr>
            <a:r>
              <a:rPr lang="en-US" sz="4000" b="1" dirty="0" smtClean="0"/>
              <a:t/>
            </a:r>
            <a:br>
              <a:rPr lang="en-US" sz="4000" b="1" dirty="0" smtClean="0"/>
            </a:br>
            <a:r>
              <a:rPr lang="en-US" sz="4000" b="1" dirty="0" smtClean="0"/>
              <a:t>PASO 1: </a:t>
            </a:r>
            <a:r>
              <a:rPr lang="en-US" b="1" dirty="0"/>
              <a:t/>
            </a:r>
            <a:br>
              <a:rPr lang="en-US" b="1" dirty="0"/>
            </a:br>
            <a:r>
              <a:rPr lang="es-ES_tradnl" sz="6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COMITÉ DE</a:t>
            </a:r>
            <a:br>
              <a:rPr lang="es-ES_tradnl" sz="6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6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ESCUELA INTELIGENTE </a:t>
            </a:r>
            <a:endParaRPr lang="en-US" sz="6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8600" y="5562600"/>
            <a:ext cx="8610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000" b="1" dirty="0" smtClean="0">
                <a:latin typeface="+mj-lt"/>
              </a:rPr>
              <a:t>El Comité Escuela Inteligente dirige la participación del plantel en el programa. Incluye alumnos, maestros, personal de apoyo, administrativos, padres de familia y otras personas comprometidas de la comunidad.  </a:t>
            </a:r>
            <a:endParaRPr lang="es-MX" sz="2000" b="1" dirty="0">
              <a:latin typeface="+mj-lt"/>
            </a:endParaRPr>
          </a:p>
        </p:txBody>
      </p:sp>
      <p:pic>
        <p:nvPicPr>
          <p:cNvPr id="64514" name="Picture 2" descr="C:\Documents and Settings\Cmulvey\Local Settings\Temporary Internet Files\Content.IE5\PAJDXWHC\MC900053510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8400" y="2202488"/>
            <a:ext cx="4267200" cy="3360112"/>
          </a:xfrm>
          <a:prstGeom prst="rect">
            <a:avLst/>
          </a:prstGeom>
          <a:noFill/>
        </p:spPr>
      </p:pic>
      <p:pic>
        <p:nvPicPr>
          <p:cNvPr id="5" name="Picture 19" descr="PROBEA log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228599"/>
            <a:ext cx="838200" cy="838200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9948" y="545123"/>
            <a:ext cx="8229600" cy="11430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s-MX" sz="4000" dirty="0" smtClean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ea typeface="Cambria"/>
                <a:cs typeface="Times New Roman"/>
              </a:rPr>
              <a:t>PASO 2:</a:t>
            </a:r>
            <a:r>
              <a:rPr lang="es-MX" b="1" dirty="0" smtClean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FFFF"/>
                </a:solidFill>
                <a:ea typeface="Cambria"/>
                <a:cs typeface="Times New Roman"/>
              </a:rPr>
              <a:t/>
            </a:r>
            <a:br>
              <a:rPr lang="es-MX" b="1" dirty="0" smtClean="0">
                <a:ln w="9525" cap="rnd" cmpd="sng" algn="ctr">
                  <a:solidFill>
                    <a:srgbClr val="000000"/>
                  </a:solidFill>
                  <a:prstDash val="solid"/>
                  <a:bevel/>
                </a:ln>
                <a:solidFill>
                  <a:srgbClr val="FFFFFF"/>
                </a:solidFill>
                <a:ea typeface="Cambria"/>
                <a:cs typeface="Times New Roman"/>
              </a:rPr>
            </a:br>
            <a:r>
              <a:rPr lang="en-US" sz="6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LÍNEA DE ACCIÓN</a:t>
            </a:r>
            <a:endParaRPr lang="es-MX" sz="60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Times New Roman"/>
              <a:cs typeface="Times New Roman"/>
            </a:endParaRPr>
          </a:p>
        </p:txBody>
      </p:sp>
      <p:pic>
        <p:nvPicPr>
          <p:cNvPr id="7" name="Picture 6" descr="C:\Documents and Settings\cbenson\Local Settings\Temporary Internet Files\Content.IE5\R6N771J4\MC900440105[1]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893" y="1828800"/>
            <a:ext cx="677896" cy="1052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C:\Documents and Settings\cbenson\Local Settings\Temporary Internet Files\Content.IE5\7I5SNH92\MP900448623[1]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755" y="2880942"/>
            <a:ext cx="739034" cy="84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15" descr="MC900437644[1]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053" y="3781945"/>
            <a:ext cx="801974" cy="801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18" descr="MC900056254[1]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638" y="4583919"/>
            <a:ext cx="802687" cy="998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5" name="Picture 19" descr="MC900199273[1]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755" y="5594496"/>
            <a:ext cx="836877" cy="903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MX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1577926" y="2144138"/>
            <a:ext cx="428752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Manejo de residuos sólidos</a:t>
            </a:r>
            <a:endParaRPr kumimoji="0" lang="es-MX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663635" y="2993193"/>
            <a:ext cx="253672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Ahorro de agua</a:t>
            </a:r>
            <a:endParaRPr kumimoji="0" lang="es-MX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637844" y="3992321"/>
            <a:ext cx="366939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Ahorro de energía</a:t>
            </a:r>
            <a:endParaRPr kumimoji="0" lang="es-MX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663635" y="4821328"/>
            <a:ext cx="430701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Jardines de plantas nativas </a:t>
            </a:r>
            <a:endParaRPr kumimoji="0" lang="es-MX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600200" y="5771900"/>
            <a:ext cx="631923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MX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Reducción del uso de substancias tóxicas </a:t>
            </a:r>
            <a:endParaRPr kumimoji="0" lang="es-MX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14" name="Picture 19" descr="PROBEA logo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8600" y="228599"/>
            <a:ext cx="838200" cy="838200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0"/>
            <a:ext cx="8077200" cy="1600200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rgbClr val="FF6600"/>
                </a:solidFill>
              </a:rPr>
              <a:t/>
            </a:r>
            <a:br>
              <a:rPr lang="en-US" b="1" dirty="0" smtClean="0">
                <a:solidFill>
                  <a:srgbClr val="FF6600"/>
                </a:solidFill>
              </a:rPr>
            </a:br>
            <a:r>
              <a:rPr lang="en-US" sz="4000" b="1" dirty="0"/>
              <a:t>PASO </a:t>
            </a:r>
            <a:r>
              <a:rPr lang="en-US" sz="4000" b="1" dirty="0" smtClean="0"/>
              <a:t>3: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s-ES_tradnl" sz="5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DIAGNÓSTICO</a:t>
            </a:r>
            <a:r>
              <a:rPr lang="en-US" sz="5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AMBIENTAL</a:t>
            </a:r>
            <a:endParaRPr lang="en-US" sz="5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343400" y="2362200"/>
            <a:ext cx="44958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3200" b="1" dirty="0" smtClean="0">
                <a:latin typeface="+mj-lt"/>
              </a:rPr>
              <a:t>Es el proceso de examinar los impactos ambientales de la Escuela para identificar la problemática que requiere acción y mejoría</a:t>
            </a:r>
            <a:r>
              <a:rPr lang="es-MX" sz="2000" b="1" dirty="0" smtClean="0">
                <a:latin typeface="+mj-lt"/>
              </a:rPr>
              <a:t>. </a:t>
            </a:r>
            <a:endParaRPr lang="es-MX" sz="2000" b="1" dirty="0">
              <a:latin typeface="+mj-lt"/>
            </a:endParaRPr>
          </a:p>
        </p:txBody>
      </p:sp>
      <p:pic>
        <p:nvPicPr>
          <p:cNvPr id="65538" name="Picture 2" descr="C:\Documents and Settings\Cmulvey\Local Settings\Temporary Internet Files\Content.IE5\B2W0U6NL\MC900215549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2057400"/>
            <a:ext cx="3625812" cy="4800600"/>
          </a:xfrm>
          <a:prstGeom prst="rect">
            <a:avLst/>
          </a:prstGeom>
          <a:noFill/>
        </p:spPr>
      </p:pic>
      <p:pic>
        <p:nvPicPr>
          <p:cNvPr id="5" name="Picture 19" descr="PROBEA log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221341"/>
            <a:ext cx="838200" cy="838200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71600"/>
          </a:xfrm>
        </p:spPr>
        <p:txBody>
          <a:bodyPr>
            <a:noAutofit/>
          </a:bodyPr>
          <a:lstStyle/>
          <a:p>
            <a:r>
              <a:rPr lang="en-US" sz="4000" b="1" dirty="0" smtClean="0"/>
              <a:t>PASO 4:</a:t>
            </a:r>
            <a:r>
              <a:rPr lang="en-US" b="1" dirty="0" smtClean="0">
                <a:solidFill>
                  <a:srgbClr val="FF6600"/>
                </a:solidFill>
              </a:rPr>
              <a:t/>
            </a:r>
            <a:br>
              <a:rPr lang="en-US" b="1" dirty="0" smtClean="0">
                <a:solidFill>
                  <a:srgbClr val="FF6600"/>
                </a:solidFill>
              </a:rPr>
            </a:br>
            <a:r>
              <a:rPr lang="en-US" sz="6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 DE </a:t>
            </a:r>
            <a:r>
              <a:rPr lang="es-ES_tradnl" sz="6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ACCIÓN</a:t>
            </a:r>
            <a:r>
              <a:rPr lang="en-US" sz="6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s-ES_tradnl" sz="6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886" y="5257800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800" b="1" dirty="0" smtClean="0">
                <a:latin typeface="+mj-lt"/>
              </a:rPr>
              <a:t>Es un plan que proporciona metas </a:t>
            </a:r>
            <a:r>
              <a:rPr lang="es-MX" sz="2800" b="1" dirty="0" smtClean="0">
                <a:solidFill>
                  <a:srgbClr val="7030A0"/>
                </a:solidFill>
                <a:latin typeface="+mj-lt"/>
              </a:rPr>
              <a:t>específicas</a:t>
            </a:r>
            <a:r>
              <a:rPr lang="es-MX" sz="2800" b="1" dirty="0" smtClean="0">
                <a:latin typeface="+mj-lt"/>
              </a:rPr>
              <a:t>, </a:t>
            </a:r>
            <a:r>
              <a:rPr lang="es-MX" sz="2800" b="1" dirty="0" smtClean="0">
                <a:solidFill>
                  <a:srgbClr val="7030A0"/>
                </a:solidFill>
                <a:latin typeface="+mj-lt"/>
              </a:rPr>
              <a:t>medibles</a:t>
            </a:r>
            <a:r>
              <a:rPr lang="es-MX" sz="2800" b="1" dirty="0" smtClean="0">
                <a:latin typeface="+mj-lt"/>
              </a:rPr>
              <a:t>, </a:t>
            </a:r>
            <a:r>
              <a:rPr lang="es-MX" sz="2800" b="1" dirty="0" smtClean="0">
                <a:solidFill>
                  <a:srgbClr val="7030A0"/>
                </a:solidFill>
                <a:latin typeface="+mj-lt"/>
              </a:rPr>
              <a:t>factibles</a:t>
            </a:r>
            <a:r>
              <a:rPr lang="es-MX" sz="2800" b="1" dirty="0" smtClean="0">
                <a:latin typeface="+mj-lt"/>
              </a:rPr>
              <a:t> y </a:t>
            </a:r>
            <a:r>
              <a:rPr lang="es-MX" sz="2800" b="1" dirty="0" smtClean="0">
                <a:solidFill>
                  <a:srgbClr val="7030A0"/>
                </a:solidFill>
                <a:latin typeface="+mj-lt"/>
              </a:rPr>
              <a:t>retadoras</a:t>
            </a:r>
            <a:r>
              <a:rPr lang="es-MX" sz="2800" b="1" dirty="0" smtClean="0">
                <a:latin typeface="+mj-lt"/>
              </a:rPr>
              <a:t>, y fechas delimitadas para completar acciones que lleven al éxito.  </a:t>
            </a:r>
            <a:endParaRPr lang="es-MX" sz="2800" b="1" dirty="0">
              <a:latin typeface="+mj-lt"/>
            </a:endParaRPr>
          </a:p>
        </p:txBody>
      </p:sp>
      <p:pic>
        <p:nvPicPr>
          <p:cNvPr id="67588" name="Picture 4" descr="C:\Documents and Settings\Cmulvey\Local Settings\Temporary Internet Files\Content.IE5\C0YW4M96\MC900281267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3013" y="1600200"/>
            <a:ext cx="3395387" cy="3281703"/>
          </a:xfrm>
          <a:prstGeom prst="rect">
            <a:avLst/>
          </a:prstGeom>
          <a:noFill/>
        </p:spPr>
      </p:pic>
      <p:pic>
        <p:nvPicPr>
          <p:cNvPr id="5" name="Picture 19" descr="PROBEA log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228599"/>
            <a:ext cx="838200" cy="838200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196" y="274638"/>
            <a:ext cx="8947604" cy="1630362"/>
          </a:xfrm>
        </p:spPr>
        <p:txBody>
          <a:bodyPr>
            <a:normAutofit fontScale="90000"/>
          </a:bodyPr>
          <a:lstStyle/>
          <a:p>
            <a:r>
              <a:rPr lang="es-MX" b="1" dirty="0"/>
              <a:t/>
            </a:r>
            <a:br>
              <a:rPr lang="es-MX" b="1" dirty="0"/>
            </a:br>
            <a:r>
              <a:rPr lang="es-MX" b="1" dirty="0" smtClean="0"/>
              <a:t>Paso 5: </a:t>
            </a:r>
            <a:r>
              <a:rPr lang="es-MX" dirty="0"/>
              <a:t/>
            </a:r>
            <a:br>
              <a:rPr lang="es-MX" dirty="0"/>
            </a:br>
            <a:r>
              <a:rPr lang="es-MX" sz="6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LEMA DE </a:t>
            </a:r>
            <a:r>
              <a:rPr lang="es-MX" sz="6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LÍNEA DE ACCIÓN</a:t>
            </a:r>
            <a:r>
              <a:rPr lang="es-MX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s-MX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MX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84350"/>
            <a:ext cx="8229600" cy="5073650"/>
          </a:xfrm>
        </p:spPr>
        <p:txBody>
          <a:bodyPr>
            <a:normAutofit/>
          </a:bodyPr>
          <a:lstStyle/>
          <a:p>
            <a:r>
              <a:rPr lang="es-MX" sz="2800" b="1" dirty="0"/>
              <a:t>Es una declaración del compromiso del colectivo escolar con los buenos hábitos y prácticas ambientales que se hace en forma de lema, acróstico o eslogan.  </a:t>
            </a:r>
          </a:p>
          <a:p>
            <a:r>
              <a:rPr lang="es-MX" sz="2800" b="1" dirty="0"/>
              <a:t>Se exhibe por toda la escuela para animar y unificar a la comunidad escolar. </a:t>
            </a: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91706" y="4604823"/>
            <a:ext cx="143129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197" y="4814373"/>
            <a:ext cx="2060575" cy="154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743200" y="4815778"/>
            <a:ext cx="457753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32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¡</a:t>
            </a:r>
            <a:r>
              <a:rPr lang="es-MX" sz="32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Una Escuela Inteligente </a:t>
            </a:r>
          </a:p>
          <a:p>
            <a:r>
              <a:rPr lang="es-MX" sz="32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cuida el agua de la gente!</a:t>
            </a:r>
            <a:endParaRPr lang="es-MX" sz="3200" b="1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19" descr="PROBEA log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228599"/>
            <a:ext cx="838200" cy="838200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override="childStyle"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normal"/>
                                          </p:val>
                                        </p:tav>
                                        <p:tav tm="50000">
                                          <p:val>
                                            <p:strVal val="bold"/>
                                          </p:val>
                                        </p:tav>
                                        <p:tav tm="60000">
                                          <p:val>
                                            <p:strVal val="normal"/>
                                          </p:val>
                                        </p:tav>
                                        <p:tav tm="100000">
                                          <p:val>
                                            <p:strVal val="normal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52400"/>
            <a:ext cx="8077200" cy="1371600"/>
          </a:xfrm>
        </p:spPr>
        <p:txBody>
          <a:bodyPr>
            <a:noAutofit/>
          </a:bodyPr>
          <a:lstStyle/>
          <a:p>
            <a:r>
              <a:rPr lang="es-MX" sz="4000" b="1" dirty="0" smtClean="0"/>
              <a:t>ACCI</a:t>
            </a:r>
            <a:r>
              <a:rPr lang="es-MX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Ó</a:t>
            </a:r>
            <a:r>
              <a:rPr lang="es-MX" sz="4000" b="1" dirty="0" smtClean="0"/>
              <a:t>N A</a:t>
            </a:r>
            <a:r>
              <a:rPr lang="es-MX" sz="6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s-MX" sz="6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MX" sz="5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INFORMAR E INVOLUCRAR</a:t>
            </a:r>
            <a:endParaRPr lang="es-MX" sz="5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343400" y="1905000"/>
            <a:ext cx="4343400" cy="4154984"/>
          </a:xfrm>
          <a:prstGeom prst="rect">
            <a:avLst/>
          </a:prstGeom>
          <a:ln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s-MX" sz="2400" b="1" dirty="0" smtClean="0">
                <a:latin typeface="+mj-lt"/>
              </a:rPr>
              <a:t>Informar e involucrar se hace para mantener a la escuela, y a la comunidad en general, bien informadas sobre los avances del programa e involucradas en las acciones.</a:t>
            </a:r>
          </a:p>
          <a:p>
            <a:r>
              <a:rPr lang="es-MX" sz="2400" b="1" dirty="0" smtClean="0">
                <a:latin typeface="+mj-lt"/>
              </a:rPr>
              <a:t> 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s-MX" sz="2400" b="1" dirty="0" smtClean="0">
                <a:latin typeface="+mj-lt"/>
              </a:rPr>
              <a:t>Esto se hace por medio de pancartas, exhibiciones, asambleas y cobertura en los medios. </a:t>
            </a:r>
            <a:endParaRPr lang="es-MX" sz="2400" b="1" dirty="0">
              <a:latin typeface="+mj-lt"/>
            </a:endParaRPr>
          </a:p>
        </p:txBody>
      </p:sp>
      <p:pic>
        <p:nvPicPr>
          <p:cNvPr id="70658" name="Picture 2" descr="C:\Documents and Settings\Cmulvey\Local Settings\Temporary Internet Files\Content.IE5\G7S98XAO\MC900187155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3905" y="1600200"/>
            <a:ext cx="1803362" cy="1219200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276600"/>
            <a:ext cx="3356049" cy="2971800"/>
          </a:xfrm>
          <a:prstGeom prst="rect">
            <a:avLst/>
          </a:prstGeom>
          <a:noFill/>
          <a:ln w="9525">
            <a:solidFill>
              <a:schemeClr val="tx1">
                <a:alpha val="96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9" descr="PROBEA logo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228599"/>
            <a:ext cx="838200" cy="838200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-304800"/>
            <a:ext cx="8229600" cy="2124074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sz="60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60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6000" b="1" dirty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6000" b="1" dirty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s-MX" sz="4000" b="1" dirty="0"/>
              <a:t>ACCI</a:t>
            </a:r>
            <a:r>
              <a:rPr lang="es-MX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Ó</a:t>
            </a:r>
            <a:r>
              <a:rPr lang="es-MX" sz="4000" b="1" dirty="0"/>
              <a:t>N</a:t>
            </a:r>
            <a:r>
              <a:rPr lang="en-US" sz="4000" b="1" dirty="0" smtClean="0"/>
              <a:t> B</a:t>
            </a:r>
            <a:r>
              <a:rPr lang="en-US" sz="60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6000" b="1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6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IMPLEMENTAR EL CURR</a:t>
            </a:r>
            <a:r>
              <a:rPr lang="en-US" sz="6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/>
              </a:rPr>
              <a:t>Í</a:t>
            </a:r>
            <a:r>
              <a:rPr lang="en-US" sz="6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CULO </a:t>
            </a:r>
            <a:r>
              <a:rPr lang="en-US" sz="6000" b="1" dirty="0" smtClean="0">
                <a:solidFill>
                  <a:srgbClr val="FF6600"/>
                </a:solidFill>
              </a:rPr>
              <a:t/>
            </a:r>
            <a:br>
              <a:rPr lang="en-US" sz="6000" b="1" dirty="0" smtClean="0">
                <a:solidFill>
                  <a:srgbClr val="FF6600"/>
                </a:solidFill>
              </a:rPr>
            </a:br>
            <a:endParaRPr lang="en-US" sz="6000" b="1" i="1" dirty="0">
              <a:solidFill>
                <a:srgbClr val="FF66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40548" y="4811298"/>
            <a:ext cx="86106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400" b="1" dirty="0" smtClean="0">
                <a:latin typeface="+mj-lt"/>
              </a:rPr>
              <a:t>El currículo se aplica para elevar nuestra conciencia ambiental, obtener conocimientos, desarrollar habilidades para poder cuidar el medio ambiente y convertirnos en ciudadanos ambientalmente alfabetizados. El currículo es el vehículo que conecta trasversalmente todas las materias del programa de estudios. </a:t>
            </a:r>
            <a:endParaRPr lang="es-MX" sz="2400" b="1" dirty="0">
              <a:latin typeface="+mj-lt"/>
            </a:endParaRPr>
          </a:p>
        </p:txBody>
      </p:sp>
      <p:pic>
        <p:nvPicPr>
          <p:cNvPr id="31754" name="Picture 10" descr="http://www.panoramio.com/photos/original/235486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2772895"/>
            <a:ext cx="2066315" cy="1646705"/>
          </a:xfrm>
          <a:prstGeom prst="rect">
            <a:avLst/>
          </a:prstGeom>
          <a:noFill/>
          <a:ln>
            <a:solidFill>
              <a:schemeClr val="tx1">
                <a:alpha val="96000"/>
              </a:schemeClr>
            </a:solidFill>
          </a:ln>
        </p:spPr>
      </p:pic>
      <p:pic>
        <p:nvPicPr>
          <p:cNvPr id="10" name="Picture 4" descr="http://t3.gstatic.com/images?q=tbn:ANd9GcR9A2wwd77rCWabL5WrDBp2iKYlYPAtGnPIwwcJK_vDNrdjTSfYq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1820394"/>
            <a:ext cx="2255167" cy="1832430"/>
          </a:xfrm>
          <a:prstGeom prst="rect">
            <a:avLst/>
          </a:prstGeom>
          <a:noFill/>
          <a:ln>
            <a:solidFill>
              <a:schemeClr val="tx1">
                <a:alpha val="96000"/>
              </a:schemeClr>
            </a:solidFill>
          </a:ln>
        </p:spPr>
      </p:pic>
      <p:pic>
        <p:nvPicPr>
          <p:cNvPr id="11" name="Picture 6" descr="http://t3.gstatic.com/images?q=tbn:ANd9GcSBmEkqiEEXNpNRkvbENCKgamTHosI5V3CBTeQkjcVPyTXvhulMRw&amp;t=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4601" y="2714597"/>
            <a:ext cx="2276266" cy="1705003"/>
          </a:xfrm>
          <a:prstGeom prst="rect">
            <a:avLst/>
          </a:prstGeom>
          <a:noFill/>
          <a:ln>
            <a:solidFill>
              <a:schemeClr val="tx1">
                <a:alpha val="96000"/>
              </a:schemeClr>
            </a:solidFill>
          </a:ln>
        </p:spPr>
      </p:pic>
      <p:pic>
        <p:nvPicPr>
          <p:cNvPr id="31752" name="Picture 8" descr="http://lh4.ggpht.com/_TcCCiC2TIbY/R0hwYPbQbbE/AAAAAAAAA-M/VHjOuUpX81E/s144-c/MatorralCosteroCantagu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74749" y="1444173"/>
            <a:ext cx="1676399" cy="1676400"/>
          </a:xfrm>
          <a:prstGeom prst="rect">
            <a:avLst/>
          </a:prstGeom>
          <a:noFill/>
          <a:ln>
            <a:solidFill>
              <a:schemeClr val="tx1">
                <a:alpha val="96000"/>
              </a:schemeClr>
            </a:solidFill>
          </a:ln>
        </p:spPr>
      </p:pic>
      <p:pic>
        <p:nvPicPr>
          <p:cNvPr id="8" name="Picture 19" descr="PROBEA logo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8600" y="228599"/>
            <a:ext cx="838200" cy="838200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386303"/>
            <a:ext cx="1905000" cy="2693821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939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3920" y="4182095"/>
            <a:ext cx="1905000" cy="2567080"/>
          </a:xfrm>
          <a:prstGeom prst="rect">
            <a:avLst/>
          </a:prstGeom>
          <a:noFill/>
          <a:ln w="9525">
            <a:solidFill>
              <a:schemeClr val="tx1">
                <a:alpha val="96000"/>
              </a:schemeClr>
            </a:solidFill>
            <a:miter lim="800000"/>
            <a:headEnd/>
            <a:tailEnd/>
          </a:ln>
        </p:spPr>
      </p:pic>
      <p:pic>
        <p:nvPicPr>
          <p:cNvPr id="59399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24680" y="1442881"/>
            <a:ext cx="1999660" cy="236711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9400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53200" y="2193136"/>
            <a:ext cx="2286000" cy="37504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2" name="11 CuadroTexto"/>
          <p:cNvSpPr txBox="1"/>
          <p:nvPr/>
        </p:nvSpPr>
        <p:spPr>
          <a:xfrm>
            <a:off x="1066800" y="257105"/>
            <a:ext cx="805970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CURR</a:t>
            </a:r>
            <a:r>
              <a:rPr lang="es-MX" sz="6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Í</a:t>
            </a:r>
            <a:r>
              <a:rPr lang="en-US" sz="6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CULAS DE PROBEA</a:t>
            </a:r>
            <a:endParaRPr lang="es-MX" sz="6000" dirty="0">
              <a:solidFill>
                <a:srgbClr val="7030A0"/>
              </a:solidFill>
            </a:endParaRPr>
          </a:p>
        </p:txBody>
      </p:sp>
      <p:pic>
        <p:nvPicPr>
          <p:cNvPr id="7" name="Picture 19" descr="PROBEA logo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228599"/>
            <a:ext cx="838200" cy="838200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08508025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81000"/>
            <a:ext cx="7696199" cy="1371600"/>
          </a:xfrm>
        </p:spPr>
        <p:txBody>
          <a:bodyPr>
            <a:noAutofit/>
          </a:bodyPr>
          <a:lstStyle/>
          <a:p>
            <a:r>
              <a:rPr lang="es-MX" sz="4000" b="1" dirty="0"/>
              <a:t>ACCI</a:t>
            </a:r>
            <a:r>
              <a:rPr lang="es-MX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Ó</a:t>
            </a:r>
            <a:r>
              <a:rPr lang="es-MX" sz="4000" b="1" dirty="0"/>
              <a:t>N</a:t>
            </a:r>
            <a:r>
              <a:rPr lang="en-US" sz="4000" b="1" dirty="0" smtClean="0"/>
              <a:t> C</a:t>
            </a:r>
            <a:r>
              <a:rPr lang="en-US" sz="6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6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5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MONITOREAR Y </a:t>
            </a:r>
            <a:r>
              <a:rPr lang="es-ES_tradnl" sz="5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EVALUAR</a:t>
            </a:r>
            <a:endParaRPr lang="es-ES_tradnl" sz="5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648200" y="2209800"/>
            <a:ext cx="434340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3200" b="1" dirty="0">
                <a:latin typeface="+mj-lt"/>
              </a:rPr>
              <a:t>M</a:t>
            </a:r>
            <a:r>
              <a:rPr lang="es-MX" sz="3200" b="1" dirty="0" smtClean="0">
                <a:latin typeface="+mj-lt"/>
              </a:rPr>
              <a:t>onitorear y evaluar a lo largo del proceso asegura que los avances hacia las metas </a:t>
            </a:r>
            <a:r>
              <a:rPr lang="es-MX" sz="3200" b="1" dirty="0" smtClean="0">
                <a:solidFill>
                  <a:srgbClr val="7030A0"/>
                </a:solidFill>
                <a:latin typeface="+mj-lt"/>
              </a:rPr>
              <a:t>se revisen</a:t>
            </a:r>
            <a:r>
              <a:rPr lang="es-MX" sz="3200" b="1" dirty="0" smtClean="0">
                <a:latin typeface="+mj-lt"/>
              </a:rPr>
              <a:t>, se hagan las modificaciones necesarias y se celebre el éxito.</a:t>
            </a:r>
            <a:endParaRPr lang="es-MX" sz="3200" b="1" dirty="0">
              <a:latin typeface="+mj-lt"/>
            </a:endParaRPr>
          </a:p>
        </p:txBody>
      </p:sp>
      <p:pic>
        <p:nvPicPr>
          <p:cNvPr id="68611" name="Picture 3" descr="C:\Documents and Settings\Cmulvey\Local Settings\Temporary Internet Files\Content.IE5\B2W0U6NL\MM900234700[1]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599" y="2362200"/>
            <a:ext cx="3422181" cy="3158936"/>
          </a:xfrm>
          <a:prstGeom prst="rect">
            <a:avLst/>
          </a:prstGeom>
          <a:noFill/>
        </p:spPr>
      </p:pic>
      <p:pic>
        <p:nvPicPr>
          <p:cNvPr id="5" name="Picture 19" descr="PROBEA log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228599"/>
            <a:ext cx="838200" cy="838200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es-MX" sz="6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¿</a:t>
            </a:r>
            <a:r>
              <a:rPr lang="en-US" sz="6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</a:t>
            </a:r>
            <a:r>
              <a:rPr lang="en-US" sz="6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É</a:t>
            </a:r>
            <a:r>
              <a:rPr lang="es-MX" sz="6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6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SIGUE</a:t>
            </a:r>
            <a:r>
              <a:rPr lang="es-MX" sz="6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 </a:t>
            </a:r>
            <a:endParaRPr lang="es-MX" sz="6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71600"/>
            <a:ext cx="9144000" cy="4953000"/>
          </a:xfrm>
        </p:spPr>
        <p:txBody>
          <a:bodyPr>
            <a:noAutofit/>
          </a:bodyPr>
          <a:lstStyle/>
          <a:p>
            <a:pPr marL="857250" lvl="1" indent="-457200"/>
            <a:r>
              <a:rPr lang="es-MX" sz="2400" b="1" dirty="0">
                <a:latin typeface="+mj-lt"/>
              </a:rPr>
              <a:t>Una vez que el plantel cumple con los </a:t>
            </a:r>
            <a:r>
              <a:rPr lang="es-MX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5 Pasos Consecutivos </a:t>
            </a:r>
            <a:r>
              <a:rPr lang="es-MX" sz="2400" b="1" dirty="0">
                <a:latin typeface="+mj-lt"/>
              </a:rPr>
              <a:t>y las </a:t>
            </a:r>
            <a:r>
              <a:rPr lang="es-MX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3 Acciones Constantes </a:t>
            </a:r>
            <a:r>
              <a:rPr lang="es-MX" sz="2400" b="1" dirty="0">
                <a:latin typeface="+mj-lt"/>
              </a:rPr>
              <a:t>para la Línea de Acción que haya elegido, que se hayan llenado los formatos correspondientes, y que todo haya sido revisado y aprobado por PROBEA, se puede solicitar el </a:t>
            </a:r>
            <a:r>
              <a:rPr lang="es-MX" sz="2400" b="1" dirty="0">
                <a:solidFill>
                  <a:srgbClr val="008000"/>
                </a:solidFill>
                <a:latin typeface="+mj-lt"/>
              </a:rPr>
              <a:t>Banderín Verde</a:t>
            </a:r>
            <a:r>
              <a:rPr lang="es-MX" sz="2400" b="1" dirty="0" smtClean="0">
                <a:latin typeface="+mj-lt"/>
              </a:rPr>
              <a:t>.</a:t>
            </a:r>
          </a:p>
          <a:p>
            <a:pPr marL="857250" lvl="1" indent="-457200"/>
            <a:r>
              <a:rPr lang="es-MX" sz="2400" b="1" dirty="0"/>
              <a:t>¡Una vez aprobados todos los formatos, </a:t>
            </a:r>
            <a:r>
              <a:rPr lang="es-MX" sz="2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PROBEA </a:t>
            </a:r>
            <a:r>
              <a:rPr lang="es-MX" sz="2400" b="1" dirty="0"/>
              <a:t>entrega el primer </a:t>
            </a:r>
            <a:r>
              <a:rPr lang="es-MX" sz="2400" b="1" dirty="0">
                <a:solidFill>
                  <a:srgbClr val="008000"/>
                </a:solidFill>
              </a:rPr>
              <a:t>Banderín Verde </a:t>
            </a:r>
            <a:r>
              <a:rPr lang="es-MX" sz="2400" b="1" dirty="0"/>
              <a:t>para exhibirlo en el </a:t>
            </a:r>
            <a:r>
              <a:rPr lang="es-MX" sz="2400" b="1" dirty="0" smtClean="0"/>
              <a:t>plantel!</a:t>
            </a:r>
            <a:endParaRPr lang="es-MX" sz="2400" b="1" dirty="0"/>
          </a:p>
          <a:p>
            <a:pPr marL="400050" lvl="1" indent="0">
              <a:buNone/>
            </a:pPr>
            <a:endParaRPr lang="es-MX" sz="2400" b="1" dirty="0" smtClean="0">
              <a:solidFill>
                <a:srgbClr val="0070C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511" y="4193041"/>
            <a:ext cx="2908901" cy="218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344" y="4733926"/>
            <a:ext cx="2733906" cy="1819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632" y="4271283"/>
            <a:ext cx="2698511" cy="2029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9" descr="PROBEA logo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228599"/>
            <a:ext cx="838200" cy="838200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1371600"/>
          </a:xfrm>
        </p:spPr>
        <p:txBody>
          <a:bodyPr>
            <a:normAutofit fontScale="90000"/>
          </a:bodyPr>
          <a:lstStyle/>
          <a:p>
            <a:pPr>
              <a:lnSpc>
                <a:spcPts val="2800"/>
              </a:lnSpc>
              <a:buFont typeface="Wingdings" pitchFamily="2" charset="2"/>
              <a:buNone/>
            </a:pPr>
            <a:r>
              <a:rPr lang="es-MX" sz="31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Gill Sans MT" pitchFamily="34" charset="0"/>
              </a:rPr>
              <a:t/>
            </a:r>
            <a:br>
              <a:rPr lang="es-MX" sz="31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Gill Sans MT" pitchFamily="34" charset="0"/>
              </a:rPr>
            </a:br>
            <a:r>
              <a:rPr lang="es-MX" sz="31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Gill Sans MT" pitchFamily="34" charset="0"/>
              </a:rPr>
              <a:t/>
            </a:r>
            <a:br>
              <a:rPr lang="es-MX" sz="310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Gill Sans MT" pitchFamily="34" charset="0"/>
              </a:rPr>
            </a:br>
            <a:r>
              <a:rPr lang="es-MX" sz="31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Gill Sans MT" pitchFamily="34" charset="0"/>
              </a:rPr>
              <a:t>     </a:t>
            </a:r>
            <a:r>
              <a:rPr lang="es-MX" sz="31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 </a:t>
            </a:r>
            <a:r>
              <a:rPr lang="es-MX" sz="31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programa del</a:t>
            </a:r>
            <a:r>
              <a:rPr lang="es-MX" sz="3100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MX" sz="31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Museo </a:t>
            </a:r>
            <a:r>
              <a:rPr lang="es-MX" sz="31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 Historia Natural de San Diego</a:t>
            </a:r>
            <a:endParaRPr lang="es-MX" sz="3100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0" y="1752600"/>
            <a:ext cx="9144000" cy="4525963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s-MX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            </a:t>
            </a:r>
            <a:r>
              <a:rPr lang="es-MX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Misión:</a:t>
            </a:r>
          </a:p>
          <a:p>
            <a:pPr lvl="2">
              <a:buClr>
                <a:schemeClr val="tx1"/>
              </a:buClr>
              <a:buNone/>
            </a:pPr>
            <a:r>
              <a:rPr lang="es-MX" b="1" dirty="0" smtClean="0">
                <a:effectLst/>
                <a:latin typeface="+mj-lt"/>
              </a:rPr>
              <a:t>    </a:t>
            </a:r>
            <a:r>
              <a:rPr lang="es-MX" sz="2400" b="1" dirty="0" smtClean="0">
                <a:effectLst/>
                <a:latin typeface="+mj-lt"/>
              </a:rPr>
              <a:t>Educar </a:t>
            </a:r>
            <a:r>
              <a:rPr lang="es-MX" sz="2400" b="1" dirty="0">
                <a:effectLst/>
                <a:latin typeface="+mj-lt"/>
              </a:rPr>
              <a:t>a maestros y trabajadores comunitarios para que </a:t>
            </a:r>
            <a:r>
              <a:rPr lang="es-MX" sz="2400" b="1" dirty="0" smtClean="0">
                <a:effectLst/>
                <a:latin typeface="+mj-lt"/>
              </a:rPr>
              <a:t>se conviertan </a:t>
            </a:r>
            <a:r>
              <a:rPr lang="es-MX" sz="2400" b="1" dirty="0">
                <a:effectLst/>
                <a:latin typeface="+mj-lt"/>
              </a:rPr>
              <a:t>en custodios del medio ambiente; fortalecer comunidades por medio de capacitaciones y participación activa en nuestra bioregión; y establecer relaciones entre vecinos para intercambiar ideas y recursos. </a:t>
            </a: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1629356" y="228599"/>
            <a:ext cx="5968493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6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¿QU</a:t>
            </a:r>
            <a:r>
              <a:rPr lang="en-US" sz="6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É</a:t>
            </a:r>
            <a:r>
              <a:rPr lang="en-US" sz="6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6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 </a:t>
            </a:r>
            <a:r>
              <a:rPr lang="en-US" sz="6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PROBEA?</a:t>
            </a:r>
            <a:endParaRPr lang="en-US" sz="6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31099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 dirty="0"/>
          </a:p>
        </p:txBody>
      </p:sp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3" cstate="print"/>
          <a:srcRect t="9377"/>
          <a:stretch>
            <a:fillRect/>
          </a:stretch>
        </p:blipFill>
        <p:spPr bwMode="auto">
          <a:xfrm>
            <a:off x="6400800" y="4485249"/>
            <a:ext cx="2411896" cy="1981200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4383649"/>
            <a:ext cx="1905000" cy="21844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2006" y="4572000"/>
            <a:ext cx="2523195" cy="1894449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</p:pic>
      <p:pic>
        <p:nvPicPr>
          <p:cNvPr id="9" name="Picture 19" descr="PROBEA logo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228599"/>
            <a:ext cx="838200" cy="838200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1341" y="1321229"/>
            <a:ext cx="8207829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s-MX" sz="2300" b="1" dirty="0" smtClean="0"/>
              <a:t>El siguiente semestre/ciclo escolar se continúa trabajando con la primera línea de acción elegida y se elige una Línea de Acción nueva, </a:t>
            </a:r>
            <a:r>
              <a:rPr lang="es-MX" sz="2300" b="1" u="sng" dirty="0" smtClean="0"/>
              <a:t>volviendo a implementar los </a:t>
            </a:r>
            <a:r>
              <a:rPr lang="es-MX" sz="23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PASOS CONSECUTIVOS </a:t>
            </a:r>
            <a:r>
              <a:rPr lang="es-MX" sz="2300" b="1" dirty="0"/>
              <a:t>y las </a:t>
            </a:r>
            <a:r>
              <a:rPr lang="es-MX" sz="23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ACCIONES CONSTANTES</a:t>
            </a:r>
            <a:r>
              <a:rPr lang="es-MX" sz="2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MX" sz="2300" b="1" dirty="0"/>
              <a:t>de Escuela </a:t>
            </a:r>
            <a:r>
              <a:rPr lang="es-MX" sz="2300" b="1" dirty="0" smtClean="0"/>
              <a:t>Inteligente.</a:t>
            </a:r>
          </a:p>
          <a:p>
            <a:r>
              <a:rPr lang="es-MX" sz="2300" b="1" dirty="0" smtClean="0"/>
              <a:t>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s-MX" sz="2300" b="1" dirty="0" smtClean="0"/>
              <a:t>Esto se hace así sucesivamente hasta cumplir con las cinco Líneas de Acción  que conforman el programa. Una vez que se cumpla con esto y se obtengan los cinco </a:t>
            </a:r>
            <a:r>
              <a:rPr lang="es-MX" sz="2300" b="1" dirty="0" smtClean="0">
                <a:solidFill>
                  <a:srgbClr val="008000"/>
                </a:solidFill>
              </a:rPr>
              <a:t>banderines verdes </a:t>
            </a:r>
            <a:r>
              <a:rPr lang="es-MX" sz="2300" b="1" dirty="0" smtClean="0"/>
              <a:t>correspondientes, la escuela obtiene su </a:t>
            </a:r>
            <a:r>
              <a:rPr lang="es-MX" sz="2300" b="1" u="sng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GRAN BANDERA VERDE</a:t>
            </a:r>
            <a:r>
              <a:rPr lang="es-MX" sz="2300" b="1" dirty="0" smtClean="0"/>
              <a:t>, el distintivo oficial de </a:t>
            </a:r>
            <a:r>
              <a:rPr lang="es-MX" sz="2300" b="1" dirty="0" smtClean="0">
                <a:solidFill>
                  <a:srgbClr val="008000"/>
                </a:solidFill>
              </a:rPr>
              <a:t>Escuela Inteligente</a:t>
            </a:r>
            <a:r>
              <a:rPr lang="es-MX" sz="2300" b="1" dirty="0" smtClean="0"/>
              <a:t>, que se despliega permanentemente en el patio escolar.     </a:t>
            </a:r>
            <a:endParaRPr lang="es-MX" sz="2300" dirty="0"/>
          </a:p>
        </p:txBody>
      </p:sp>
      <p:pic>
        <p:nvPicPr>
          <p:cNvPr id="6" name="Picture 1" descr="C:\Documents and Settings\klevyszpiro\Local Settings\Temporary Internet Files\Content.IE5\HP11BFJZ\MC90035143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6200" y="5589046"/>
            <a:ext cx="818243" cy="1069734"/>
          </a:xfrm>
          <a:prstGeom prst="rect">
            <a:avLst/>
          </a:prstGeom>
          <a:noFill/>
        </p:spPr>
      </p:pic>
      <p:pic>
        <p:nvPicPr>
          <p:cNvPr id="7" name="Picture 1" descr="C:\Documents and Settings\klevyszpiro\Local Settings\Temporary Internet Files\Content.IE5\HP11BFJZ\MC90035143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5636302"/>
            <a:ext cx="821805" cy="1074391"/>
          </a:xfrm>
          <a:prstGeom prst="rect">
            <a:avLst/>
          </a:prstGeom>
          <a:noFill/>
        </p:spPr>
      </p:pic>
      <p:pic>
        <p:nvPicPr>
          <p:cNvPr id="8" name="Picture 1" descr="C:\Documents and Settings\klevyszpiro\Local Settings\Temporary Internet Files\Content.IE5\HP11BFJZ\MC90035143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5676537"/>
            <a:ext cx="791029" cy="1034156"/>
          </a:xfrm>
          <a:prstGeom prst="rect">
            <a:avLst/>
          </a:prstGeom>
          <a:noFill/>
        </p:spPr>
      </p:pic>
      <p:pic>
        <p:nvPicPr>
          <p:cNvPr id="9" name="Picture 1" descr="C:\Documents and Settings\klevyszpiro\Local Settings\Temporary Internet Files\Content.IE5\HP11BFJZ\MC90035143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9907" y="5676537"/>
            <a:ext cx="818243" cy="1069734"/>
          </a:xfrm>
          <a:prstGeom prst="rect">
            <a:avLst/>
          </a:prstGeom>
          <a:noFill/>
        </p:spPr>
      </p:pic>
      <p:pic>
        <p:nvPicPr>
          <p:cNvPr id="10" name="Picture 1" descr="C:\Documents and Settings\klevyszpiro\Local Settings\Temporary Internet Files\Content.IE5\HP11BFJZ\MC90035143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21" y="5733463"/>
            <a:ext cx="774700" cy="1012808"/>
          </a:xfrm>
          <a:prstGeom prst="rect">
            <a:avLst/>
          </a:prstGeom>
          <a:noFill/>
        </p:spPr>
      </p:pic>
      <p:pic>
        <p:nvPicPr>
          <p:cNvPr id="12" name="Picture 1" descr="C:\Documents and Settings\klevyszpiro\Local Settings\Temporary Internet Files\Content.IE5\HP11BFJZ\MC900351430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2714" y="4652317"/>
            <a:ext cx="1653943" cy="2162291"/>
          </a:xfrm>
          <a:prstGeom prst="rect">
            <a:avLst/>
          </a:prstGeom>
          <a:noFill/>
        </p:spPr>
      </p:pic>
      <p:sp>
        <p:nvSpPr>
          <p:cNvPr id="2" name="Right Arrow 1"/>
          <p:cNvSpPr/>
          <p:nvPr/>
        </p:nvSpPr>
        <p:spPr>
          <a:xfrm>
            <a:off x="5283200" y="5845544"/>
            <a:ext cx="2133600" cy="39432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" name="TextBox 2"/>
          <p:cNvSpPr txBox="1"/>
          <p:nvPr/>
        </p:nvSpPr>
        <p:spPr>
          <a:xfrm>
            <a:off x="2264228" y="195943"/>
            <a:ext cx="37866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6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¿</a:t>
            </a:r>
            <a:r>
              <a:rPr lang="en-US" sz="6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 LUEGO</a:t>
            </a:r>
            <a:r>
              <a:rPr lang="es-MX" sz="6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 </a:t>
            </a:r>
            <a:endParaRPr lang="en-US" sz="6000" dirty="0"/>
          </a:p>
        </p:txBody>
      </p:sp>
      <p:pic>
        <p:nvPicPr>
          <p:cNvPr id="11" name="Picture 19" descr="PROBEA 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28599"/>
            <a:ext cx="838200" cy="838200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228599"/>
            <a:ext cx="7848600" cy="1371600"/>
          </a:xfrm>
          <a:ln>
            <a:solidFill>
              <a:schemeClr val="accent3">
                <a:lumMod val="75000"/>
              </a:schemeClr>
            </a:solidFill>
          </a:ln>
        </p:spPr>
        <p:txBody>
          <a:bodyPr>
            <a:noAutofit/>
          </a:bodyPr>
          <a:lstStyle/>
          <a:p>
            <a:r>
              <a:rPr lang="en-US" sz="4800" b="1" dirty="0" smtClean="0">
                <a:solidFill>
                  <a:srgbClr val="7030A0"/>
                </a:solidFill>
              </a:rPr>
              <a:t>¡Y AHORA, </a:t>
            </a:r>
            <a:br>
              <a:rPr lang="en-US" sz="4800" b="1" dirty="0" smtClean="0">
                <a:solidFill>
                  <a:srgbClr val="7030A0"/>
                </a:solidFill>
              </a:rPr>
            </a:br>
            <a:r>
              <a:rPr lang="es-MX" sz="4800" b="1" dirty="0" smtClean="0">
                <a:solidFill>
                  <a:srgbClr val="7030A0"/>
                </a:solidFill>
              </a:rPr>
              <a:t>MANOS A LA OBRA!</a:t>
            </a:r>
            <a:endParaRPr lang="es-MX" sz="4800" b="1" dirty="0">
              <a:solidFill>
                <a:srgbClr val="7030A0"/>
              </a:solidFill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981200"/>
            <a:ext cx="4040188" cy="4114800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sz="2400" dirty="0">
              <a:latin typeface="Comic Sans MS" pitchFamily="66" charset="0"/>
            </a:endParaRP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en-US" sz="2800" dirty="0">
                <a:latin typeface="Comic Sans MS" pitchFamily="66" charset="0"/>
              </a:rPr>
              <a:t>	</a:t>
            </a:r>
            <a:endParaRPr lang="en-US" sz="2400" i="1" dirty="0">
              <a:latin typeface="Gill Sans MT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1752600"/>
            <a:ext cx="6629400" cy="497205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19" descr="PROBEA log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228599"/>
            <a:ext cx="838200" cy="838200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658586" y="1066799"/>
            <a:ext cx="8485414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/>
            <a:r>
              <a:rPr lang="es-MX" sz="5400" dirty="0" smtClean="0">
                <a:latin typeface="Monotype Corsiva" pitchFamily="66" charset="0"/>
              </a:rPr>
              <a:t>“Nunca </a:t>
            </a:r>
            <a:r>
              <a:rPr lang="es-MX" sz="5400" dirty="0">
                <a:latin typeface="Monotype Corsiva" pitchFamily="66" charset="0"/>
              </a:rPr>
              <a:t>dudes que un pequeño grupo de ciudadanos pensantes</a:t>
            </a:r>
          </a:p>
          <a:p>
            <a:pPr eaLnBrk="1" hangingPunct="1"/>
            <a:r>
              <a:rPr lang="es-MX" sz="5400" dirty="0">
                <a:latin typeface="Monotype Corsiva" pitchFamily="66" charset="0"/>
              </a:rPr>
              <a:t>y comprometidos pueden cambiar </a:t>
            </a:r>
          </a:p>
          <a:p>
            <a:pPr eaLnBrk="1" hangingPunct="1"/>
            <a:r>
              <a:rPr lang="es-MX" sz="5400" dirty="0">
                <a:latin typeface="Monotype Corsiva" pitchFamily="66" charset="0"/>
              </a:rPr>
              <a:t>el mundo. De hecho, son los únicos que lo han logrado</a:t>
            </a:r>
            <a:r>
              <a:rPr lang="es-MX" sz="5400" dirty="0" smtClean="0">
                <a:latin typeface="Monotype Corsiva" pitchFamily="66" charset="0"/>
              </a:rPr>
              <a:t>.” </a:t>
            </a:r>
            <a:endParaRPr lang="es-MX" sz="5400" dirty="0">
              <a:latin typeface="Monotype Corsiva" pitchFamily="66" charset="0"/>
            </a:endParaRPr>
          </a:p>
          <a:p>
            <a:pPr eaLnBrk="1" hangingPunct="1"/>
            <a:r>
              <a:rPr lang="es-MX" sz="5400" dirty="0">
                <a:solidFill>
                  <a:srgbClr val="660066"/>
                </a:solidFill>
                <a:latin typeface="Monotype Corsiva" pitchFamily="66" charset="0"/>
              </a:rPr>
              <a:t>                           </a:t>
            </a:r>
            <a:r>
              <a:rPr lang="en-US" sz="4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Margaret Mead </a:t>
            </a:r>
            <a:endParaRPr lang="es-MX" sz="4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eaLnBrk="1" hangingPunct="1"/>
            <a:r>
              <a:rPr lang="es-MX" sz="5400" dirty="0">
                <a:solidFill>
                  <a:srgbClr val="660066"/>
                </a:solidFill>
                <a:latin typeface="Monotype Corsiva" pitchFamily="66" charset="0"/>
              </a:rPr>
              <a:t>                                        </a:t>
            </a:r>
            <a:endParaRPr lang="en-US" sz="5400" dirty="0">
              <a:solidFill>
                <a:srgbClr val="660066"/>
              </a:solidFill>
              <a:latin typeface="Monotype Corsiva" pitchFamily="66" charset="0"/>
            </a:endParaRPr>
          </a:p>
        </p:txBody>
      </p:sp>
      <p:pic>
        <p:nvPicPr>
          <p:cNvPr id="24581" name="Picture 5" descr="MCj0437845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938655">
            <a:off x="2057400" y="5181600"/>
            <a:ext cx="1548998" cy="1409474"/>
          </a:xfrm>
          <a:prstGeom prst="rect">
            <a:avLst/>
          </a:prstGeom>
          <a:noFill/>
        </p:spPr>
      </p:pic>
      <p:pic>
        <p:nvPicPr>
          <p:cNvPr id="4" name="Picture 19" descr="PROBEA log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228599"/>
            <a:ext cx="838200" cy="838200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45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pattFill prst="dkDnDiag">
          <a:fgClr>
            <a:srgbClr val="C5FF8B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93926"/>
            <a:ext cx="9144000" cy="1143000"/>
          </a:xfrm>
        </p:spPr>
        <p:txBody>
          <a:bodyPr>
            <a:noAutofit/>
          </a:bodyPr>
          <a:lstStyle/>
          <a:p>
            <a:pPr algn="l"/>
            <a:r>
              <a:rPr lang="en-US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LOGROS DESTACADOS DE PROBEA </a:t>
            </a:r>
            <a:br>
              <a:rPr lang="en-US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1993 – </a:t>
            </a:r>
            <a:r>
              <a:rPr lang="en-US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2016</a:t>
            </a:r>
            <a:endParaRPr lang="en-US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981200"/>
            <a:ext cx="4040188" cy="4114800"/>
          </a:xfrm>
        </p:spPr>
        <p:txBody>
          <a:bodyPr/>
          <a:lstStyle/>
          <a:p>
            <a:endParaRPr lang="en-US" sz="2800" b="1" dirty="0">
              <a:latin typeface="Cambria" pitchFamily="18" charset="0"/>
            </a:endParaRPr>
          </a:p>
          <a:p>
            <a:endParaRPr lang="en-US" sz="2800" b="1" dirty="0">
              <a:latin typeface="Cambria" pitchFamily="18" charset="0"/>
            </a:endParaRPr>
          </a:p>
          <a:p>
            <a:pPr lvl="2"/>
            <a:endParaRPr lang="en-US" sz="2000" b="1" dirty="0">
              <a:latin typeface="Cambria" pitchFamily="18" charset="0"/>
            </a:endParaRPr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0" y="1436926"/>
            <a:ext cx="9220200" cy="6647974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endParaRPr lang="es-MX" sz="2000" b="1" dirty="0">
              <a:solidFill>
                <a:schemeClr val="folHlink"/>
              </a:solidFill>
              <a:latin typeface="Cambria" pitchFamily="18" charset="0"/>
            </a:endParaRPr>
          </a:p>
          <a:p>
            <a:pPr>
              <a:buFont typeface="Wingdings" pitchFamily="2" charset="2"/>
              <a:buNone/>
            </a:pPr>
            <a:r>
              <a:rPr lang="es-MX" sz="2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es-MX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5,100           </a:t>
            </a:r>
            <a:r>
              <a:rPr lang="es-MX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educadores </a:t>
            </a:r>
            <a:r>
              <a:rPr lang="es-MX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capacitados por </a:t>
            </a:r>
            <a:r>
              <a:rPr lang="es-MX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PROBEA</a:t>
            </a:r>
          </a:p>
          <a:p>
            <a:pPr>
              <a:buFont typeface="Wingdings" pitchFamily="2" charset="2"/>
              <a:buNone/>
            </a:pPr>
            <a:endParaRPr lang="es-MX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None/>
            </a:pPr>
            <a:r>
              <a:rPr lang="es-MX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es-MX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214,342 </a:t>
            </a:r>
            <a:r>
              <a:rPr lang="es-MX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alumnos </a:t>
            </a:r>
            <a:r>
              <a:rPr lang="es-MX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los que han enseñado los maestros capacitados por</a:t>
            </a:r>
          </a:p>
          <a:p>
            <a:pPr>
              <a:buFont typeface="Wingdings" pitchFamily="2" charset="2"/>
              <a:buNone/>
            </a:pPr>
            <a:r>
              <a:rPr lang="es-MX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</a:t>
            </a:r>
            <a:r>
              <a:rPr lang="es-MX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PROBEA</a:t>
            </a:r>
            <a:endParaRPr lang="es-MX" sz="20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None/>
            </a:pPr>
            <a:r>
              <a:rPr lang="es-MX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es-MX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es-MX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2,592            </a:t>
            </a:r>
            <a:r>
              <a:rPr lang="es-MX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estudiantes </a:t>
            </a:r>
            <a:r>
              <a:rPr lang="es-MX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capacitados por </a:t>
            </a:r>
            <a:r>
              <a:rPr lang="es-MX" sz="2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PROBEA </a:t>
            </a:r>
          </a:p>
          <a:p>
            <a:pPr>
              <a:buFont typeface="Wingdings" pitchFamily="2" charset="2"/>
              <a:buNone/>
            </a:pPr>
            <a:endParaRPr lang="es-MX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None/>
            </a:pPr>
            <a:r>
              <a:rPr lang="es-MX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es-MX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r>
              <a:rPr lang="es-MX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407           </a:t>
            </a:r>
            <a:r>
              <a:rPr lang="es-MX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promotores </a:t>
            </a:r>
            <a:r>
              <a:rPr lang="es-MX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capacitados </a:t>
            </a:r>
          </a:p>
          <a:p>
            <a:pPr>
              <a:buFont typeface="Wingdings" pitchFamily="2" charset="2"/>
              <a:buNone/>
            </a:pPr>
            <a:endParaRPr lang="es-MX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None/>
            </a:pPr>
            <a:r>
              <a:rPr lang="es-MX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es-MX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MX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1,446           </a:t>
            </a:r>
            <a:r>
              <a:rPr lang="es-MX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escuelas/organizaciones </a:t>
            </a:r>
            <a:r>
              <a:rPr lang="es-MX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representadas</a:t>
            </a:r>
          </a:p>
          <a:p>
            <a:pPr>
              <a:buFont typeface="Wingdings" pitchFamily="2" charset="2"/>
              <a:buNone/>
            </a:pPr>
            <a:endParaRPr lang="es-MX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None/>
            </a:pPr>
            <a:r>
              <a:rPr lang="es-MX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es-MX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es-MX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310 </a:t>
            </a:r>
            <a:r>
              <a:rPr lang="es-MX" sz="2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           </a:t>
            </a:r>
            <a:r>
              <a:rPr lang="es-MX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proyectos </a:t>
            </a:r>
            <a:r>
              <a:rPr lang="es-MX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 beneficio del </a:t>
            </a:r>
            <a:r>
              <a:rPr lang="es-MX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ambiente</a:t>
            </a:r>
            <a:r>
              <a:rPr lang="es-MX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MX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(2005- 2010) </a:t>
            </a:r>
            <a:endParaRPr lang="es-MX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None/>
            </a:pPr>
            <a:endParaRPr lang="es-MX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None/>
            </a:pPr>
            <a:r>
              <a:rPr lang="es-MX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es-MX" sz="2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MX" sz="2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31,009            </a:t>
            </a:r>
            <a:r>
              <a:rPr lang="es-MX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participantes </a:t>
            </a:r>
            <a:r>
              <a:rPr lang="es-MX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 proyectos (2005- </a:t>
            </a:r>
            <a:r>
              <a:rPr lang="es-MX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2010)</a:t>
            </a:r>
          </a:p>
          <a:p>
            <a:pPr>
              <a:buFont typeface="Wingdings" pitchFamily="2" charset="2"/>
              <a:buNone/>
            </a:pPr>
            <a:endParaRPr lang="es-MX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None/>
            </a:pPr>
            <a:r>
              <a:rPr lang="en-US" sz="20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en-US" sz="2000" b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b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10,864            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participantes en el programa </a:t>
            </a:r>
            <a:r>
              <a:rPr lang="en-US" sz="20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Escuela Inteligente 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(2011-2016)</a:t>
            </a:r>
            <a:endParaRPr 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None/>
            </a:pPr>
            <a:endParaRPr lang="es-MX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itchFamily="2" charset="2"/>
              <a:buNone/>
            </a:pPr>
            <a:endParaRPr lang="es-MX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  <a:p>
            <a:pPr>
              <a:buFont typeface="Wingdings" pitchFamily="2" charset="2"/>
              <a:buNone/>
            </a:pPr>
            <a:endParaRPr lang="es-MX" sz="1600" b="1" dirty="0">
              <a:effectLst>
                <a:outerShdw blurRad="38100" dist="38100" dir="2700000" algn="tl">
                  <a:srgbClr val="FFFFFF"/>
                </a:outerShdw>
              </a:effectLst>
              <a:latin typeface="Cambria" pitchFamily="18" charset="0"/>
            </a:endParaRPr>
          </a:p>
          <a:p>
            <a:endParaRPr lang="es-MX" b="1" dirty="0">
              <a:effectLst>
                <a:outerShdw blurRad="38100" dist="38100" dir="2700000" algn="tl">
                  <a:srgbClr val="FFFFFF"/>
                </a:outerShdw>
              </a:effectLst>
              <a:latin typeface="Cambria" pitchFamily="18" charset="0"/>
            </a:endParaRPr>
          </a:p>
          <a:p>
            <a:pPr>
              <a:buFont typeface="Wingdings" pitchFamily="2" charset="2"/>
              <a:buChar char="ü"/>
            </a:pPr>
            <a:endParaRPr lang="es-MX" sz="1600" b="1" dirty="0">
              <a:effectLst>
                <a:outerShdw blurRad="38100" dist="38100" dir="2700000" algn="tl">
                  <a:srgbClr val="FFFFFF"/>
                </a:outerShdw>
              </a:effectLst>
              <a:latin typeface="Cambria" pitchFamily="18" charset="0"/>
            </a:endParaRPr>
          </a:p>
          <a:p>
            <a:pPr>
              <a:buFont typeface="Wingdings" pitchFamily="2" charset="2"/>
              <a:buNone/>
            </a:pPr>
            <a:endParaRPr lang="es-MX" sz="1600" b="1" dirty="0">
              <a:effectLst>
                <a:outerShdw blurRad="38100" dist="38100" dir="2700000" algn="tl">
                  <a:srgbClr val="FFFFFF"/>
                </a:outerShdw>
              </a:effectLst>
              <a:latin typeface="Cambria" pitchFamily="18" charset="0"/>
            </a:endParaRP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7680325" y="47609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 dirty="0">
              <a:latin typeface="Cambria" pitchFamily="18" charset="0"/>
            </a:endParaRP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7223125" y="54467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 dirty="0">
              <a:latin typeface="Cambria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3176" y="2995613"/>
            <a:ext cx="1834297" cy="176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19" descr="PROBEA log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228599"/>
            <a:ext cx="838200" cy="838200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068387" y="228599"/>
            <a:ext cx="8075613" cy="1098550"/>
          </a:xfrm>
        </p:spPr>
        <p:txBody>
          <a:bodyPr>
            <a:normAutofit/>
          </a:bodyPr>
          <a:lstStyle/>
          <a:p>
            <a:r>
              <a:rPr lang="en-US" sz="6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¿C</a:t>
            </a:r>
            <a:r>
              <a:rPr lang="en-US" sz="6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Ó</a:t>
            </a:r>
            <a:r>
              <a:rPr lang="en-US" sz="60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 LO HACEMOS?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525247"/>
            <a:ext cx="8382000" cy="4678363"/>
          </a:xfrm>
        </p:spPr>
        <p:txBody>
          <a:bodyPr>
            <a:normAutofit/>
          </a:bodyPr>
          <a:lstStyle/>
          <a:p>
            <a:pPr algn="ctr">
              <a:buFont typeface="Wingdings" pitchFamily="2" charset="2"/>
              <a:buNone/>
            </a:pPr>
            <a:r>
              <a:rPr lang="es-MX" sz="36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</a:rPr>
              <a:t>Gracias al apoyo financiero de, entre otros:</a:t>
            </a:r>
          </a:p>
        </p:txBody>
      </p:sp>
      <p:pic>
        <p:nvPicPr>
          <p:cNvPr id="8196" name="Picture 4" descr="U.S. Fish and Wildlife Services 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2412721"/>
            <a:ext cx="1260986" cy="1502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 descr="C:\Documents and Settings\klevyszpiro\Desktop\LA PAZ WATERSHED 2009-2010\LOGOS\top_banner_r1_c2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71800" y="2804885"/>
            <a:ext cx="2605795" cy="885371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44802">
            <a:off x="69234" y="4290490"/>
            <a:ext cx="3327692" cy="2216422"/>
          </a:xfrm>
          <a:prstGeom prst="ellipse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607548" y="4724400"/>
            <a:ext cx="5536452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8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y gracias a alianzas estratégicas con </a:t>
            </a:r>
          </a:p>
          <a:p>
            <a:r>
              <a:rPr lang="es-MX" sz="28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asociados como EPI, PFEA y otras </a:t>
            </a:r>
          </a:p>
          <a:p>
            <a:r>
              <a:rPr lang="es-MX" sz="28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organizaciones de la sociedad civil. </a:t>
            </a:r>
            <a:endParaRPr lang="es-MX" sz="2800" b="1" dirty="0">
              <a:solidFill>
                <a:srgbClr val="008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endParaRPr lang="en-US" sz="2800" dirty="0"/>
          </a:p>
        </p:txBody>
      </p:sp>
      <p:pic>
        <p:nvPicPr>
          <p:cNvPr id="9" name="Picture 19" descr="PROBEA logo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228599"/>
            <a:ext cx="838200" cy="838200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1026" name="Picture 2" descr="C:\Users\klevyszpiro\Desktop\ALIANZA WWF-FCS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2029" y="2424963"/>
            <a:ext cx="2362200" cy="1439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2819400" y="2044375"/>
            <a:ext cx="5943600" cy="4382738"/>
          </a:xfrm>
          <a:prstGeom prst="rect">
            <a:avLst/>
          </a:prstGeom>
          <a:noFill/>
          <a:ln w="19050" algn="in">
            <a:solidFill>
              <a:srgbClr val="21873A"/>
            </a:solidFill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  <a:spAutoFit/>
          </a:bodyPr>
          <a:lstStyle/>
          <a:p>
            <a:pPr lvl="1" fontAlgn="base">
              <a:spcBef>
                <a:spcPct val="0"/>
              </a:spcBef>
              <a:spcAft>
                <a:spcPct val="0"/>
              </a:spcAft>
            </a:pPr>
            <a:r>
              <a:rPr kumimoji="0" lang="es-MX" sz="2800" b="1" i="0" u="none" strike="noStrike" cap="none" normalizeH="0" baseline="0" dirty="0" smtClean="0">
                <a:ln>
                  <a:noFill/>
                </a:ln>
                <a:effectLst/>
                <a:latin typeface="+mj-lt"/>
              </a:rPr>
              <a:t>Es un programa de Proyecto Bioregional   de Educación Ambiental (PROBEA) que se realiza bajo los auspicios del Museo de Historia Natural de San Diego y es patrocinado por USFWS— Programa Vida Silvestre sin Fronteras, México,</a:t>
            </a:r>
            <a:r>
              <a:rPr kumimoji="0" lang="es-MX" sz="2800" b="1" i="0" u="none" strike="noStrike" cap="none" normalizeH="0" dirty="0" smtClean="0">
                <a:ln>
                  <a:noFill/>
                </a:ln>
                <a:effectLst/>
                <a:latin typeface="+mj-lt"/>
              </a:rPr>
              <a:t> International Community Foundation (ICF) y la Alianza WWF/FCS.</a:t>
            </a:r>
          </a:p>
        </p:txBody>
      </p:sp>
      <p:pic>
        <p:nvPicPr>
          <p:cNvPr id="15363" name="Picture 3" descr="PROBEA 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361912"/>
            <a:ext cx="1492085" cy="1600488"/>
          </a:xfrm>
          <a:prstGeom prst="rect">
            <a:avLst/>
          </a:prstGeom>
          <a:noFill/>
          <a:ln w="9525" algn="ctr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838200" y="228600"/>
            <a:ext cx="8610600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¿QU</a:t>
            </a:r>
            <a:r>
              <a:rPr lang="en-US" sz="3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charset="0"/>
              </a:rPr>
              <a:t>É</a:t>
            </a:r>
            <a:r>
              <a:rPr lang="en-US" sz="3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 ES EL PROGRAMA </a:t>
            </a:r>
          </a:p>
          <a:p>
            <a:pPr algn="ctr"/>
            <a:r>
              <a:rPr lang="en-US" sz="3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ESCUELA </a:t>
            </a:r>
            <a:r>
              <a:rPr lang="en-US" sz="3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INTELIGENTE: </a:t>
            </a:r>
            <a:r>
              <a:rPr lang="en-US" sz="3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PRÁCTICAS </a:t>
            </a:r>
            <a:r>
              <a:rPr lang="en-US" sz="34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VERDES</a:t>
            </a:r>
            <a:r>
              <a:rPr lang="en-US" sz="3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 </a:t>
            </a:r>
            <a:endParaRPr lang="en-US" sz="3400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  <a:cs typeface="+mj-cs"/>
            </a:endParaRPr>
          </a:p>
          <a:p>
            <a:pPr algn="ctr"/>
            <a:r>
              <a:rPr lang="en-US" sz="3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EN LA PEN</a:t>
            </a:r>
            <a:r>
              <a:rPr lang="en-US" sz="3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Í</a:t>
            </a:r>
            <a:r>
              <a:rPr lang="en-US" sz="34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NSULA DE BAJA CALIFORNIA?</a:t>
            </a:r>
            <a:endParaRPr lang="es-MX" sz="34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Content Placeholder 2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543" y="4495800"/>
            <a:ext cx="2018548" cy="1006797"/>
          </a:xfrm>
          <a:ln>
            <a:solidFill>
              <a:schemeClr val="tx1">
                <a:alpha val="96000"/>
              </a:schemeClr>
            </a:solidFill>
          </a:ln>
        </p:spPr>
      </p:pic>
      <p:pic>
        <p:nvPicPr>
          <p:cNvPr id="6" name="Picture 19" descr="PROBEA 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3286" y="245792"/>
            <a:ext cx="838200" cy="838200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15490" y="1890051"/>
            <a:ext cx="4751387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fontAlgn="base">
              <a:spcBef>
                <a:spcPct val="0"/>
              </a:spcBef>
              <a:spcAft>
                <a:spcPct val="0"/>
              </a:spcAft>
            </a:pPr>
            <a:endParaRPr kumimoji="0" lang="es-MX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rebuchet MS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s-MX" sz="3200" b="1" i="0" u="none" strike="noStrike" cap="none" normalizeH="0" baseline="0" dirty="0" smtClean="0">
                <a:ln>
                  <a:noFill/>
                </a:ln>
                <a:effectLst/>
                <a:latin typeface="+mj-lt"/>
              </a:rPr>
              <a:t>También es un </a:t>
            </a:r>
            <a:r>
              <a:rPr kumimoji="0" lang="es-MX" sz="32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+mj-lt"/>
              </a:rPr>
              <a:t>programa</a:t>
            </a:r>
            <a:r>
              <a:rPr kumimoji="0" lang="es-MX" sz="3200" b="1" i="0" u="none" strike="noStrike" cap="none" normalizeH="0" baseline="0" dirty="0" smtClean="0">
                <a:ln>
                  <a:noFill/>
                </a:ln>
                <a:effectLst/>
                <a:latin typeface="+mj-lt"/>
              </a:rPr>
              <a:t> que plantea una escuela más saludable, reducción de la huella ecológica en el corto y en el largo plazo,  y apoyo al esfuerzo de sustentabilidad para el futuro. </a:t>
            </a:r>
          </a:p>
          <a:p>
            <a:pPr lvl="1" fontAlgn="base">
              <a:spcBef>
                <a:spcPct val="0"/>
              </a:spcBef>
              <a:spcAft>
                <a:spcPct val="0"/>
              </a:spcAft>
            </a:pPr>
            <a:endParaRPr kumimoji="0" lang="es-MX" sz="3200" b="1" i="0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+mj-lt"/>
            </a:endParaRPr>
          </a:p>
          <a:p>
            <a:pPr lvl="1" fontAlgn="base">
              <a:spcBef>
                <a:spcPct val="0"/>
              </a:spcBef>
              <a:spcAft>
                <a:spcPct val="0"/>
              </a:spcAft>
            </a:pPr>
            <a:endParaRPr kumimoji="0" lang="es-MX" sz="32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+mj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29343" y="320391"/>
            <a:ext cx="8382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ctr" fontAlgn="base">
              <a:spcBef>
                <a:spcPct val="0"/>
              </a:spcBef>
              <a:spcAft>
                <a:spcPct val="0"/>
              </a:spcAft>
            </a:pPr>
            <a:r>
              <a:rPr lang="es-MX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¿QU</a:t>
            </a:r>
            <a:r>
              <a:rPr lang="es-MX" sz="3200" b="1" noProof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É</a:t>
            </a:r>
            <a:r>
              <a:rPr lang="es-MX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OTRA COSA ES EL PROGRAMA </a:t>
            </a:r>
            <a:r>
              <a:rPr lang="en-US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ESCUELA INTELIGENTE: PRÁCTICAS </a:t>
            </a:r>
            <a:r>
              <a:rPr lang="en-US" sz="32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VERDES</a:t>
            </a:r>
            <a:r>
              <a:rPr lang="en-US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EN LA PENÍNSULA DE BAJA CALIFORNIA</a:t>
            </a:r>
            <a:r>
              <a:rPr lang="en-US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es-MX" sz="32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6876" y="2362200"/>
            <a:ext cx="3935413" cy="3200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19" descr="PROBEA log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228599"/>
            <a:ext cx="838200" cy="838200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80999"/>
            <a:ext cx="8229600" cy="1371600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¿POR QUÉ SE PILOTEÓ EL PROGRAMA CON CECYTE PLANTEL RÍO?</a:t>
            </a:r>
            <a:endParaRPr lang="en-US" sz="36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72561" y="2174603"/>
            <a:ext cx="4686300" cy="3228340"/>
          </a:xfrm>
          <a:prstGeom prst="rect">
            <a:avLst/>
          </a:prstGeom>
          <a:solidFill>
            <a:srgbClr val="4D2BF9"/>
          </a:solidFill>
          <a:ln w="12700" algn="in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228600" y="5562600"/>
            <a:ext cx="86106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200" b="1" dirty="0" smtClean="0">
                <a:latin typeface="+mj-lt"/>
              </a:rPr>
              <a:t>Porque nuestros asociados de Proyecto Fronterizo de Educación Ambiental (PFEA) nos los recomendaron por su dedicado compromiso con el medio ambiente durante las limpiezas de playa. </a:t>
            </a:r>
          </a:p>
          <a:p>
            <a:pPr algn="ctr"/>
            <a:endParaRPr lang="es-MX" sz="2200" b="1" dirty="0">
              <a:latin typeface="+mj-lt"/>
            </a:endParaRPr>
          </a:p>
        </p:txBody>
      </p:sp>
      <p:pic>
        <p:nvPicPr>
          <p:cNvPr id="5" name="Picture 19" descr="PROBEA log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228599"/>
            <a:ext cx="838200" cy="838200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99072229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28599"/>
            <a:ext cx="8098970" cy="1371600"/>
          </a:xfrm>
        </p:spPr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es-MX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¿QU</a:t>
            </a:r>
            <a:r>
              <a:rPr lang="es-MX" sz="4000" b="1" noProof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É</a:t>
            </a:r>
            <a:r>
              <a:rPr lang="es-MX" sz="40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BENEFICIOS PROPORCIONA EL PROGRAMA ESCUELA INTELIGENTE? </a:t>
            </a:r>
            <a:endParaRPr lang="es-MX" sz="4000" dirty="0">
              <a:latin typeface="+mj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81000" y="1905000"/>
            <a:ext cx="4343400" cy="4724400"/>
          </a:xfrm>
        </p:spPr>
        <p:txBody>
          <a:bodyPr>
            <a:normAutofit fontScale="85000" lnSpcReduction="20000"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s-MX" b="1" dirty="0"/>
              <a:t>O</a:t>
            </a:r>
            <a:r>
              <a:rPr lang="es-MX" b="1" dirty="0" smtClean="0"/>
              <a:t>frece </a:t>
            </a:r>
            <a:r>
              <a:rPr lang="es-MX" b="1" dirty="0"/>
              <a:t>un modelo para obtener conocimientos y aprender mejores prácticas de </a:t>
            </a:r>
            <a:r>
              <a:rPr lang="es-MX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responsabilidad ambiental </a:t>
            </a:r>
            <a:r>
              <a:rPr lang="es-MX" b="1" dirty="0"/>
              <a:t>dentro de la comunidad escolar</a:t>
            </a:r>
            <a:r>
              <a:rPr lang="es-MX" b="1" dirty="0" smtClean="0"/>
              <a:t>.</a:t>
            </a:r>
          </a:p>
          <a:p>
            <a:pPr marL="342900" lvl="1" indent="-342900">
              <a:buFont typeface="Arial" pitchFamily="34" charset="0"/>
              <a:buChar char="•"/>
            </a:pPr>
            <a:endParaRPr lang="es-MX" b="1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es-MX" b="1" dirty="0"/>
              <a:t>I</a:t>
            </a:r>
            <a:r>
              <a:rPr lang="es-MX" b="1" dirty="0" smtClean="0"/>
              <a:t>mplica </a:t>
            </a:r>
            <a:r>
              <a:rPr lang="es-MX" b="1" dirty="0"/>
              <a:t>la participación de </a:t>
            </a:r>
            <a:r>
              <a:rPr lang="es-MX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todos los miembros </a:t>
            </a:r>
            <a:r>
              <a:rPr lang="es-MX" b="1" dirty="0"/>
              <a:t>de la comunidad escolar, desde los profesores y alumnos, hasta los padres de familia, los directivos, el personal de apoyo y otros miembros de la comunidad en general.</a:t>
            </a:r>
          </a:p>
          <a:p>
            <a:pPr marL="342900" lvl="1" indent="-342900">
              <a:buFont typeface="Arial" pitchFamily="34" charset="0"/>
              <a:buChar char="•"/>
            </a:pPr>
            <a:endParaRPr lang="es-MX" b="1" dirty="0"/>
          </a:p>
          <a:p>
            <a:endParaRPr lang="es-MX" sz="28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209800"/>
            <a:ext cx="4038600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19" descr="PROBEA 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28599"/>
            <a:ext cx="838200" cy="838200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17209243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0818" y="1447800"/>
            <a:ext cx="4689454" cy="52686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1295400" y="109090"/>
            <a:ext cx="782682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¿QUÉ SE NECESITA HACER PARA CONVERTIRSE EN ESCUELA INTELIGENTE?</a:t>
            </a:r>
            <a:endParaRPr lang="en-US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148771" y="2133600"/>
            <a:ext cx="3958771" cy="3046988"/>
          </a:xfrm>
          <a:prstGeom prst="rect">
            <a:avLst/>
          </a:prstGeom>
          <a:noFill/>
          <a:ln w="12700"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008000"/>
                </a:solidFill>
              </a:rPr>
              <a:t>Seguir un sencillo protocolo consistente de </a:t>
            </a:r>
          </a:p>
          <a:p>
            <a:pPr algn="ctr"/>
            <a:r>
              <a:rPr lang="es-MX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5 Pasos Consecutivos </a:t>
            </a:r>
            <a:r>
              <a:rPr lang="es-MX" sz="3200" b="1" dirty="0" smtClean="0">
                <a:solidFill>
                  <a:srgbClr val="008000"/>
                </a:solidFill>
              </a:rPr>
              <a:t>y</a:t>
            </a:r>
          </a:p>
          <a:p>
            <a:pPr algn="ctr"/>
            <a:r>
              <a:rPr lang="es-MX" sz="3200" b="1" dirty="0" smtClean="0">
                <a:solidFill>
                  <a:srgbClr val="7030A0"/>
                </a:solidFill>
              </a:rPr>
              <a:t>3 Acciones Constantes</a:t>
            </a:r>
            <a:endParaRPr lang="es-MX" sz="3200" b="1" dirty="0">
              <a:solidFill>
                <a:srgbClr val="7030A0"/>
              </a:solidFill>
            </a:endParaRPr>
          </a:p>
        </p:txBody>
      </p:sp>
      <p:pic>
        <p:nvPicPr>
          <p:cNvPr id="5" name="Picture 19" descr="PROBEA 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28599"/>
            <a:ext cx="838200" cy="838200"/>
          </a:xfrm>
          <a:prstGeom prst="rect">
            <a:avLst/>
          </a:prstGeom>
          <a:noFill/>
          <a:ln w="9525">
            <a:solidFill>
              <a:srgbClr val="008000"/>
            </a:solidFill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360495286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3017</TotalTime>
  <Words>1488</Words>
  <Application>Microsoft Office PowerPoint</Application>
  <PresentationFormat>On-screen Show (4:3)</PresentationFormat>
  <Paragraphs>133</Paragraphs>
  <Slides>22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2" baseType="lpstr">
      <vt:lpstr>Arial</vt:lpstr>
      <vt:lpstr>Calibri</vt:lpstr>
      <vt:lpstr>Cambria</vt:lpstr>
      <vt:lpstr>Comic Sans MS</vt:lpstr>
      <vt:lpstr>Gill Sans MT</vt:lpstr>
      <vt:lpstr>Monotype Corsiva</vt:lpstr>
      <vt:lpstr>Times New Roman</vt:lpstr>
      <vt:lpstr>Trebuchet MS</vt:lpstr>
      <vt:lpstr>Wingdings</vt:lpstr>
      <vt:lpstr>Office Theme</vt:lpstr>
      <vt:lpstr>PowerPoint Presentation</vt:lpstr>
      <vt:lpstr>       Un programa del Museo de Historia Natural de San Diego</vt:lpstr>
      <vt:lpstr>LOGROS DESTACADOS DE PROBEA                1993 – 2016</vt:lpstr>
      <vt:lpstr>¿CÓMO LO HACEMOS?</vt:lpstr>
      <vt:lpstr>PowerPoint Presentation</vt:lpstr>
      <vt:lpstr>PowerPoint Presentation</vt:lpstr>
      <vt:lpstr>¿POR QUÉ SE PILOTEÓ EL PROGRAMA CON CECYTE PLANTEL RÍO?</vt:lpstr>
      <vt:lpstr>¿QUÉ BENEFICIOS PROPORCIONA EL PROGRAMA ESCUELA INTELIGENTE? </vt:lpstr>
      <vt:lpstr>PowerPoint Presentation</vt:lpstr>
      <vt:lpstr> PASO 1:  COMITÉ DE ESCUELA INTELIGENTE </vt:lpstr>
      <vt:lpstr>PASO 2: LÍNEA DE ACCIÓN</vt:lpstr>
      <vt:lpstr> PASO 3:  DIAGNÓSTICOAMBIENTAL</vt:lpstr>
      <vt:lpstr>PASO 4: PLAN DE ACCIÓN </vt:lpstr>
      <vt:lpstr> Paso 5:  LEMA DE LÍNEA DE ACCIÓN  </vt:lpstr>
      <vt:lpstr>ACCIÓN A INFORMAR E INVOLUCRAR</vt:lpstr>
      <vt:lpstr>  ACCIÓN B IMPLEMENTAR EL CURRÍCULO  </vt:lpstr>
      <vt:lpstr>PowerPoint Presentation</vt:lpstr>
      <vt:lpstr>ACCIÓN C MONITOREAR Y EVALUAR</vt:lpstr>
      <vt:lpstr>¿QUÉ SIGUE? </vt:lpstr>
      <vt:lpstr>PowerPoint Presentation</vt:lpstr>
      <vt:lpstr>¡Y AHORA,  MANOS A LA OBRA!</vt:lpstr>
      <vt:lpstr>PowerPoint Presentation</vt:lpstr>
    </vt:vector>
  </TitlesOfParts>
  <Company>sdnhm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klevyszpiro</dc:creator>
  <cp:lastModifiedBy>Doretta Winkelman</cp:lastModifiedBy>
  <cp:revision>198</cp:revision>
  <cp:lastPrinted>2013-05-02T22:54:57Z</cp:lastPrinted>
  <dcterms:created xsi:type="dcterms:W3CDTF">2011-01-07T22:57:51Z</dcterms:created>
  <dcterms:modified xsi:type="dcterms:W3CDTF">2016-02-05T23:27:56Z</dcterms:modified>
</cp:coreProperties>
</file>